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1" r:id="rId9"/>
    <p:sldId id="260" r:id="rId10"/>
    <p:sldId id="262" r:id="rId11"/>
    <p:sldId id="264" r:id="rId12"/>
    <p:sldId id="265" r:id="rId13"/>
    <p:sldId id="266" r:id="rId14"/>
    <p:sldId id="267" r:id="rId15"/>
    <p:sldId id="268" r:id="rId16"/>
    <p:sldId id="272" r:id="rId17"/>
    <p:sldId id="270" r:id="rId18"/>
    <p:sldId id="271" r:id="rId19"/>
    <p:sldId id="273" r:id="rId20"/>
    <p:sldId id="275" r:id="rId21"/>
    <p:sldId id="274" r:id="rId22"/>
    <p:sldId id="276" r:id="rId23"/>
    <p:sldId id="269" r:id="rId24"/>
  </p:sldIdLst>
  <p:sldSz cx="9144000" cy="6858000" type="screen4x3"/>
  <p:notesSz cx="6858000" cy="9144000"/>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7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82B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29" autoAdjust="0"/>
  </p:normalViewPr>
  <p:slideViewPr>
    <p:cSldViewPr snapToGrid="0" snapToObjects="1">
      <p:cViewPr varScale="1">
        <p:scale>
          <a:sx n="110" d="100"/>
          <a:sy n="110" d="100"/>
        </p:scale>
        <p:origin x="1602" y="108"/>
      </p:cViewPr>
      <p:guideLst>
        <p:guide orient="horz" pos="2160"/>
        <p:guide pos="737"/>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1"/>
            <a:ext cx="9144000" cy="1886465"/>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AU"/>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0497" y="188541"/>
            <a:ext cx="3270098" cy="1380384"/>
          </a:xfrm>
          <a:prstGeom prst="rect">
            <a:avLst/>
          </a:prstGeom>
        </p:spPr>
      </p:pic>
      <p:sp>
        <p:nvSpPr>
          <p:cNvPr id="2" name="Title 1"/>
          <p:cNvSpPr>
            <a:spLocks noGrp="1"/>
          </p:cNvSpPr>
          <p:nvPr>
            <p:ph type="ctrTitle" hasCustomPrompt="1"/>
          </p:nvPr>
        </p:nvSpPr>
        <p:spPr>
          <a:xfrm>
            <a:off x="936000" y="2340000"/>
            <a:ext cx="6480000" cy="1080000"/>
          </a:xfrm>
        </p:spPr>
        <p:txBody>
          <a:bodyPr anchor="t" anchorCtr="0">
            <a:normAutofit/>
          </a:bodyPr>
          <a:lstStyle>
            <a:lvl1pPr algn="l">
              <a:defRPr sz="3600" baseline="0">
                <a:solidFill>
                  <a:srgbClr val="008ABB"/>
                </a:solidFill>
              </a:defRPr>
            </a:lvl1pPr>
          </a:lstStyle>
          <a:p>
            <a:r>
              <a:rPr lang="en-AU" dirty="0"/>
              <a:t>Main Heading </a:t>
            </a:r>
            <a:endParaRPr lang="en-US" dirty="0"/>
          </a:p>
        </p:txBody>
      </p:sp>
      <p:sp>
        <p:nvSpPr>
          <p:cNvPr id="3" name="Subtitle 2"/>
          <p:cNvSpPr>
            <a:spLocks noGrp="1"/>
          </p:cNvSpPr>
          <p:nvPr>
            <p:ph type="subTitle" idx="1" hasCustomPrompt="1"/>
          </p:nvPr>
        </p:nvSpPr>
        <p:spPr>
          <a:xfrm>
            <a:off x="936000" y="3060000"/>
            <a:ext cx="6480000" cy="1080000"/>
          </a:xfrm>
        </p:spPr>
        <p:txBody>
          <a:bodyPr>
            <a:normAutofit/>
          </a:bodyPr>
          <a:lstStyle>
            <a:lvl1pPr marL="0" indent="0" algn="l">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Sub Heading</a:t>
            </a:r>
            <a:endParaRPr lang="en-US" dirty="0"/>
          </a:p>
        </p:txBody>
      </p:sp>
      <p:sp>
        <p:nvSpPr>
          <p:cNvPr id="6" name="Text Placeholder 5"/>
          <p:cNvSpPr>
            <a:spLocks noGrp="1"/>
          </p:cNvSpPr>
          <p:nvPr>
            <p:ph type="body" sz="quarter" idx="11" hasCustomPrompt="1"/>
          </p:nvPr>
        </p:nvSpPr>
        <p:spPr>
          <a:xfrm>
            <a:off x="936625" y="4140000"/>
            <a:ext cx="6480175" cy="720000"/>
          </a:xfrm>
        </p:spPr>
        <p:txBody>
          <a:bodyPr/>
          <a:lstStyle>
            <a:lvl1pPr marL="0" indent="0">
              <a:buNone/>
              <a:defRPr lang="en-US" dirty="0">
                <a:solidFill>
                  <a:schemeClr val="tx1"/>
                </a:solidFill>
              </a:defRPr>
            </a:lvl1pPr>
          </a:lstStyle>
          <a:p>
            <a:pPr lvl="0"/>
            <a:r>
              <a:rPr lang="en-AU" sz="2400" dirty="0">
                <a:solidFill>
                  <a:srgbClr val="000000"/>
                </a:solidFill>
              </a:rPr>
              <a:t>Presented by </a:t>
            </a:r>
            <a:endParaRPr lang="en-US" dirty="0"/>
          </a:p>
        </p:txBody>
      </p:sp>
      <p:sp>
        <p:nvSpPr>
          <p:cNvPr id="9" name="Rectangle 8"/>
          <p:cNvSpPr/>
          <p:nvPr userDrawn="1"/>
        </p:nvSpPr>
        <p:spPr>
          <a:xfrm>
            <a:off x="0" y="6359610"/>
            <a:ext cx="9144000" cy="524769"/>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13817" y="3099249"/>
            <a:ext cx="3049167" cy="3049167"/>
          </a:xfrm>
          <a:prstGeom prst="rect">
            <a:avLst/>
          </a:prstGeom>
        </p:spPr>
      </p:pic>
      <p:pic>
        <p:nvPicPr>
          <p:cNvPr id="11" name="Picture 10" descr="A picture containing food&#10;&#10;Description automatically generated">
            <a:extLst>
              <a:ext uri="{FF2B5EF4-FFF2-40B4-BE49-F238E27FC236}">
                <a16:creationId xmlns:a16="http://schemas.microsoft.com/office/drawing/2014/main" id="{A38ACF54-CC88-40B9-8F47-846B3BE9F0C0}"/>
              </a:ext>
            </a:extLst>
          </p:cNvPr>
          <p:cNvPicPr>
            <a:picLocks noChangeAspect="1"/>
          </p:cNvPicPr>
          <p:nvPr userDrawn="1"/>
        </p:nvPicPr>
        <p:blipFill>
          <a:blip r:embed="rId4"/>
          <a:stretch>
            <a:fillRect/>
          </a:stretch>
        </p:blipFill>
        <p:spPr>
          <a:xfrm>
            <a:off x="7108167" y="181487"/>
            <a:ext cx="1460465" cy="1523487"/>
          </a:xfrm>
          <a:prstGeom prst="rect">
            <a:avLst/>
          </a:prstGeom>
        </p:spPr>
      </p:pic>
    </p:spTree>
    <p:extLst>
      <p:ext uri="{BB962C8B-B14F-4D97-AF65-F5344CB8AC3E}">
        <p14:creationId xmlns:p14="http://schemas.microsoft.com/office/powerpoint/2010/main" val="99129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0000" y="54000"/>
            <a:ext cx="8064000" cy="1143000"/>
          </a:xfrm>
        </p:spPr>
        <p:txBody>
          <a:bodyPr>
            <a:normAutofit/>
          </a:bodyPr>
          <a:lstStyle>
            <a:lvl1pPr algn="l">
              <a:defRPr sz="3200">
                <a:solidFill>
                  <a:schemeClr val="bg1"/>
                </a:solidFill>
              </a:defRPr>
            </a:lvl1pPr>
          </a:lstStyle>
          <a:p>
            <a:r>
              <a:rPr lang="en-AU" dirty="0"/>
              <a:t>Slide Title</a:t>
            </a:r>
            <a:endParaRPr lang="en-US" dirty="0"/>
          </a:p>
        </p:txBody>
      </p:sp>
      <p:sp>
        <p:nvSpPr>
          <p:cNvPr id="7"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sp>
        <p:nvSpPr>
          <p:cNvPr id="9" name="Text Placeholder 2"/>
          <p:cNvSpPr>
            <a:spLocks noGrp="1"/>
          </p:cNvSpPr>
          <p:nvPr>
            <p:ph idx="1"/>
          </p:nvPr>
        </p:nvSpPr>
        <p:spPr>
          <a:xfrm>
            <a:off x="720000" y="1601999"/>
            <a:ext cx="7754530" cy="45241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descr="A picture containing food&#10;&#10;Description automatically generated">
            <a:extLst>
              <a:ext uri="{FF2B5EF4-FFF2-40B4-BE49-F238E27FC236}">
                <a16:creationId xmlns:a16="http://schemas.microsoft.com/office/drawing/2014/main" id="{580AF46F-553B-49F8-9EAE-9B7FC7457EE1}"/>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605822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3" name="Rectangle 12"/>
          <p:cNvSpPr/>
          <p:nvPr userDrawn="1"/>
        </p:nvSpPr>
        <p:spPr>
          <a:xfrm>
            <a:off x="-8238" y="1943099"/>
            <a:ext cx="9152238" cy="2841171"/>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rgbClr val="0082BB"/>
              </a:solidFill>
            </a:endParaRPr>
          </a:p>
        </p:txBody>
      </p:sp>
      <p:sp>
        <p:nvSpPr>
          <p:cNvPr id="2" name="Title 1"/>
          <p:cNvSpPr>
            <a:spLocks noGrp="1"/>
          </p:cNvSpPr>
          <p:nvPr>
            <p:ph type="ctrTitle" hasCustomPrompt="1"/>
          </p:nvPr>
        </p:nvSpPr>
        <p:spPr>
          <a:xfrm>
            <a:off x="936000" y="2534208"/>
            <a:ext cx="6480000" cy="1080000"/>
          </a:xfrm>
        </p:spPr>
        <p:txBody>
          <a:bodyPr anchor="t" anchorCtr="0">
            <a:normAutofit/>
          </a:bodyPr>
          <a:lstStyle>
            <a:lvl1pPr algn="l">
              <a:defRPr sz="3600">
                <a:solidFill>
                  <a:schemeClr val="bg1"/>
                </a:solidFill>
              </a:defRPr>
            </a:lvl1pPr>
          </a:lstStyle>
          <a:p>
            <a:r>
              <a:rPr lang="en-AU" dirty="0"/>
              <a:t>Main Heading </a:t>
            </a:r>
            <a:endParaRPr lang="en-US" dirty="0"/>
          </a:p>
        </p:txBody>
      </p:sp>
      <p:sp>
        <p:nvSpPr>
          <p:cNvPr id="3" name="Subtitle 2"/>
          <p:cNvSpPr>
            <a:spLocks noGrp="1"/>
          </p:cNvSpPr>
          <p:nvPr>
            <p:ph type="subTitle" idx="1" hasCustomPrompt="1"/>
          </p:nvPr>
        </p:nvSpPr>
        <p:spPr>
          <a:xfrm>
            <a:off x="936000" y="3254208"/>
            <a:ext cx="6480000" cy="1080000"/>
          </a:xfrm>
        </p:spPr>
        <p:txBody>
          <a:bodyPr>
            <a:normAutofit/>
          </a:bodyPr>
          <a:lstStyle>
            <a:lvl1pPr marL="0" indent="0" algn="l">
              <a:buNone/>
              <a:defRPr sz="3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Sub Heading</a:t>
            </a:r>
            <a:endParaRPr lang="en-US" dirty="0"/>
          </a:p>
        </p:txBody>
      </p:sp>
      <p:sp>
        <p:nvSpPr>
          <p:cNvPr id="12" name="Rectangle 11"/>
          <p:cNvSpPr/>
          <p:nvPr userDrawn="1"/>
        </p:nvSpPr>
        <p:spPr>
          <a:xfrm>
            <a:off x="-8238" y="6359610"/>
            <a:ext cx="9152238" cy="52476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29168" y="5704145"/>
            <a:ext cx="1984174" cy="934952"/>
          </a:xfrm>
          <a:prstGeom prst="rect">
            <a:avLst/>
          </a:prstGeom>
        </p:spPr>
      </p:pic>
      <p:sp>
        <p:nvSpPr>
          <p:cNvPr id="20"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9" name="Picture 8" descr="A picture containing food&#10;&#10;Description automatically generated">
            <a:extLst>
              <a:ext uri="{FF2B5EF4-FFF2-40B4-BE49-F238E27FC236}">
                <a16:creationId xmlns:a16="http://schemas.microsoft.com/office/drawing/2014/main" id="{AE7557D6-3C63-4360-9922-B28A55504022}"/>
              </a:ext>
            </a:extLst>
          </p:cNvPr>
          <p:cNvPicPr>
            <a:picLocks noChangeAspect="1"/>
          </p:cNvPicPr>
          <p:nvPr userDrawn="1"/>
        </p:nvPicPr>
        <p:blipFill>
          <a:blip r:embed="rId3"/>
          <a:stretch>
            <a:fillRect/>
          </a:stretch>
        </p:blipFill>
        <p:spPr>
          <a:xfrm>
            <a:off x="7593648" y="2731032"/>
            <a:ext cx="1338189" cy="1395935"/>
          </a:xfrm>
          <a:prstGeom prst="rect">
            <a:avLst/>
          </a:prstGeom>
        </p:spPr>
      </p:pic>
    </p:spTree>
    <p:extLst>
      <p:ext uri="{BB962C8B-B14F-4D97-AF65-F5344CB8AC3E}">
        <p14:creationId xmlns:p14="http://schemas.microsoft.com/office/powerpoint/2010/main" val="381025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710" y="1603465"/>
            <a:ext cx="3744000" cy="4536077"/>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10793" y="1603465"/>
            <a:ext cx="3744000" cy="4536077"/>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E8441F28-7C97-40A2-8B74-95A78DCEC494}"/>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427586491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19576" y="1611392"/>
            <a:ext cx="3744000" cy="784808"/>
          </a:xfrm>
        </p:spPr>
        <p:txBody>
          <a:bodyPr anchor="ctr">
            <a:normAutofit/>
          </a:bodyPr>
          <a:lstStyle>
            <a:lvl1pPr marL="0" indent="0">
              <a:buNone/>
              <a:defRPr sz="1575"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719576" y="2354487"/>
            <a:ext cx="3744000" cy="3766349"/>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2669" y="1611392"/>
            <a:ext cx="3744000" cy="784808"/>
          </a:xfrm>
        </p:spPr>
        <p:txBody>
          <a:bodyPr anchor="ctr">
            <a:normAutofit/>
          </a:bodyPr>
          <a:lstStyle>
            <a:lvl1pPr marL="0" indent="0">
              <a:buNone/>
              <a:defRPr sz="1575" b="1">
                <a:solidFill>
                  <a:schemeClr val="accent1"/>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32669" y="2354485"/>
            <a:ext cx="3744000" cy="3766349"/>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14"/>
          <p:cNvSpPr>
            <a:spLocks noGrp="1"/>
          </p:cNvSpPr>
          <p:nvPr>
            <p:ph type="ftr" sz="quarter" idx="10"/>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9" name="Picture 8" descr="A picture containing food&#10;&#10;Description automatically generated">
            <a:extLst>
              <a:ext uri="{FF2B5EF4-FFF2-40B4-BE49-F238E27FC236}">
                <a16:creationId xmlns:a16="http://schemas.microsoft.com/office/drawing/2014/main" id="{EEFA9078-090E-47AD-957B-434FF6CAA4EA}"/>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122898205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5" name="Picture 4" descr="A picture containing food&#10;&#10;Description automatically generated">
            <a:extLst>
              <a:ext uri="{FF2B5EF4-FFF2-40B4-BE49-F238E27FC236}">
                <a16:creationId xmlns:a16="http://schemas.microsoft.com/office/drawing/2014/main" id="{DDBE0343-7740-4244-B646-877DD14E67D3}"/>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2084784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29168" y="5704145"/>
            <a:ext cx="1984174" cy="934952"/>
          </a:xfrm>
          <a:prstGeom prst="rect">
            <a:avLst/>
          </a:prstGeom>
        </p:spPr>
      </p:pic>
      <p:sp>
        <p:nvSpPr>
          <p:cNvPr id="8"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A52F946D-4299-4083-B887-F6D95B68A144}"/>
              </a:ext>
            </a:extLst>
          </p:cNvPr>
          <p:cNvPicPr>
            <a:picLocks noChangeAspect="1"/>
          </p:cNvPicPr>
          <p:nvPr userDrawn="1"/>
        </p:nvPicPr>
        <p:blipFill>
          <a:blip r:embed="rId3"/>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6947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5642" y="1613867"/>
            <a:ext cx="4594860" cy="451751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662153" y="1616809"/>
            <a:ext cx="2820540" cy="3689977"/>
          </a:xfrm>
        </p:spPr>
        <p:txBody>
          <a:bodyPr>
            <a:normAutofit/>
          </a:bodyPr>
          <a:lstStyle>
            <a:lvl1pPr marL="0" indent="0">
              <a:lnSpc>
                <a:spcPct val="95000"/>
              </a:lnSpc>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2807A23A-1EC9-4D77-9120-7B628892243A}"/>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123870501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735696" y="1615044"/>
            <a:ext cx="4594860" cy="4508169"/>
          </a:xfrm>
          <a:solidFill>
            <a:srgbClr val="0082BB"/>
          </a:solidFill>
        </p:spPr>
        <p:txBody>
          <a:bodyPr tIns="365760" anchor="t"/>
          <a:lstStyle>
            <a:lvl1pPr marL="0" indent="0" algn="ctr">
              <a:buNone/>
              <a:defRPr sz="2400">
                <a:solidFill>
                  <a:schemeClr val="tx1">
                    <a:lumMod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618591" y="1603155"/>
            <a:ext cx="2855937" cy="3752615"/>
          </a:xfrm>
        </p:spPr>
        <p:txBody>
          <a:bodyPr>
            <a:normAutofit/>
          </a:bodyPr>
          <a:lstStyle>
            <a:lvl1pPr marL="0" indent="0">
              <a:lnSpc>
                <a:spcPct val="95000"/>
              </a:lnSpc>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AU" dirty="0"/>
          </a:p>
        </p:txBody>
      </p:sp>
      <p:pic>
        <p:nvPicPr>
          <p:cNvPr id="7" name="Picture 6" descr="A picture containing food&#10;&#10;Description automatically generated">
            <a:extLst>
              <a:ext uri="{FF2B5EF4-FFF2-40B4-BE49-F238E27FC236}">
                <a16:creationId xmlns:a16="http://schemas.microsoft.com/office/drawing/2014/main" id="{440A3B66-8F46-4FD6-8B39-9F9711B7FA3D}"/>
              </a:ext>
            </a:extLst>
          </p:cNvPr>
          <p:cNvPicPr>
            <a:picLocks noChangeAspect="1"/>
          </p:cNvPicPr>
          <p:nvPr userDrawn="1"/>
        </p:nvPicPr>
        <p:blipFill>
          <a:blip r:embed="rId2"/>
          <a:stretch>
            <a:fillRect/>
          </a:stretch>
        </p:blipFill>
        <p:spPr>
          <a:xfrm>
            <a:off x="7767164" y="70725"/>
            <a:ext cx="1063651" cy="1109550"/>
          </a:xfrm>
          <a:prstGeom prst="rect">
            <a:avLst/>
          </a:prstGeom>
        </p:spPr>
      </p:pic>
    </p:spTree>
    <p:extLst>
      <p:ext uri="{BB962C8B-B14F-4D97-AF65-F5344CB8AC3E}">
        <p14:creationId xmlns:p14="http://schemas.microsoft.com/office/powerpoint/2010/main" val="382277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0000" y="1601999"/>
            <a:ext cx="7754530" cy="45241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p:nvPr userDrawn="1"/>
        </p:nvSpPr>
        <p:spPr>
          <a:xfrm>
            <a:off x="0" y="-8092"/>
            <a:ext cx="9144000" cy="1278542"/>
          </a:xfrm>
          <a:prstGeom prst="rect">
            <a:avLst/>
          </a:prstGeom>
          <a:solidFill>
            <a:srgbClr val="0082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AU" b="0" i="0" u="none">
              <a:solidFill>
                <a:schemeClr val="accent1"/>
              </a:solidFill>
            </a:endParaRPr>
          </a:p>
        </p:txBody>
      </p:sp>
      <p:sp>
        <p:nvSpPr>
          <p:cNvPr id="2" name="Title Placeholder 1"/>
          <p:cNvSpPr>
            <a:spLocks noGrp="1"/>
          </p:cNvSpPr>
          <p:nvPr>
            <p:ph type="title"/>
          </p:nvPr>
        </p:nvSpPr>
        <p:spPr>
          <a:xfrm>
            <a:off x="1049196" y="56963"/>
            <a:ext cx="7596783" cy="1143000"/>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10" name="Picture 9"/>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29847" y="122246"/>
            <a:ext cx="642656" cy="1012434"/>
          </a:xfrm>
          <a:prstGeom prst="rect">
            <a:avLst/>
          </a:prstGeom>
        </p:spPr>
      </p:pic>
      <p:pic>
        <p:nvPicPr>
          <p:cNvPr id="11" name="Picture 1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6929168" y="5704145"/>
            <a:ext cx="1984174" cy="934952"/>
          </a:xfrm>
          <a:prstGeom prst="rect">
            <a:avLst/>
          </a:prstGeom>
        </p:spPr>
      </p:pic>
      <p:sp>
        <p:nvSpPr>
          <p:cNvPr id="15" name="Footer Placeholder 14"/>
          <p:cNvSpPr>
            <a:spLocks noGrp="1"/>
          </p:cNvSpPr>
          <p:nvPr>
            <p:ph type="ftr" sz="quarter" idx="3"/>
          </p:nvPr>
        </p:nvSpPr>
        <p:spPr>
          <a:xfrm>
            <a:off x="349020" y="6270343"/>
            <a:ext cx="3086100" cy="365125"/>
          </a:xfrm>
          <a:prstGeom prst="rect">
            <a:avLst/>
          </a:prstGeom>
        </p:spPr>
        <p:txBody>
          <a:bodyPr vert="horz" lIns="91440" tIns="45720" rIns="91440" bIns="45720" rtlCol="0" anchor="ctr"/>
          <a:lstStyle>
            <a:lvl1pPr algn="l">
              <a:defRPr sz="1200">
                <a:solidFill>
                  <a:schemeClr val="accent6"/>
                </a:solidFill>
              </a:defRPr>
            </a:lvl1pPr>
          </a:lstStyle>
          <a:p>
            <a:endParaRPr lang="en-AU" dirty="0"/>
          </a:p>
        </p:txBody>
      </p:sp>
    </p:spTree>
    <p:extLst>
      <p:ext uri="{BB962C8B-B14F-4D97-AF65-F5344CB8AC3E}">
        <p14:creationId xmlns:p14="http://schemas.microsoft.com/office/powerpoint/2010/main" val="724272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Lst>
  <p:txStyles>
    <p:titleStyle>
      <a:lvl1pPr algn="l" defTabSz="457200" rtl="0" eaLnBrk="1" latinLnBrk="0" hangingPunct="1">
        <a:spcBef>
          <a:spcPct val="0"/>
        </a:spcBef>
        <a:buNone/>
        <a:defRPr sz="3200" b="0" i="0" u="none"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2"/>
        </a:buClr>
        <a:buFont typeface="Arial" panose="020B0604020202020204" pitchFamily="34" charset="0"/>
        <a:buChar char="•"/>
        <a:defRPr sz="28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Clr>
          <a:schemeClr val="accent2"/>
        </a:buClr>
        <a:buFont typeface="Arial" panose="020B0604020202020204" pitchFamily="34" charset="0"/>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Clr>
          <a:schemeClr val="accent2"/>
        </a:buClr>
        <a:buFont typeface="Arial" panose="020B0604020202020204" pitchFamily="34" charset="0"/>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Clr>
          <a:schemeClr val="accent2"/>
        </a:buClr>
        <a:buFont typeface="Arial" panose="020B0604020202020204" pitchFamily="34" charset="0"/>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936000" y="2340000"/>
            <a:ext cx="6480000" cy="1317600"/>
          </a:xfrm>
        </p:spPr>
        <p:txBody>
          <a:bodyPr>
            <a:normAutofit fontScale="90000"/>
          </a:bodyPr>
          <a:lstStyle/>
          <a:p>
            <a:r>
              <a:rPr lang="en-US" dirty="0"/>
              <a:t>So your student wants to go to boarding school for Year 7 &amp; beyond</a:t>
            </a:r>
          </a:p>
        </p:txBody>
      </p:sp>
      <p:sp>
        <p:nvSpPr>
          <p:cNvPr id="11" name="Text Placeholder 10"/>
          <p:cNvSpPr>
            <a:spLocks noGrp="1"/>
          </p:cNvSpPr>
          <p:nvPr>
            <p:ph type="body" sz="quarter" idx="11"/>
          </p:nvPr>
        </p:nvSpPr>
        <p:spPr>
          <a:xfrm>
            <a:off x="936625" y="3824468"/>
            <a:ext cx="6480175" cy="720000"/>
          </a:xfrm>
        </p:spPr>
        <p:txBody>
          <a:bodyPr>
            <a:normAutofit/>
          </a:bodyPr>
          <a:lstStyle/>
          <a:p>
            <a:r>
              <a:rPr lang="en-US" sz="2400" dirty="0"/>
              <a:t>How you can help…</a:t>
            </a:r>
          </a:p>
        </p:txBody>
      </p:sp>
      <p:sp>
        <p:nvSpPr>
          <p:cNvPr id="4" name="Rectangle 3">
            <a:extLst>
              <a:ext uri="{FF2B5EF4-FFF2-40B4-BE49-F238E27FC236}">
                <a16:creationId xmlns:a16="http://schemas.microsoft.com/office/drawing/2014/main" id="{C2D8924E-CFD1-496F-982C-3CCF8490D012}"/>
              </a:ext>
            </a:extLst>
          </p:cNvPr>
          <p:cNvSpPr/>
          <p:nvPr/>
        </p:nvSpPr>
        <p:spPr>
          <a:xfrm>
            <a:off x="936000" y="4612731"/>
            <a:ext cx="5499463" cy="954107"/>
          </a:xfrm>
          <a:prstGeom prst="rect">
            <a:avLst/>
          </a:prstGeom>
        </p:spPr>
        <p:txBody>
          <a:bodyPr wrap="square">
            <a:spAutoFit/>
          </a:bodyPr>
          <a:lstStyle/>
          <a:p>
            <a:r>
              <a:rPr lang="en-AU" sz="1400" dirty="0"/>
              <a:t>Please note the information given in this presentation is a guide only and may not suit all individual situations. Policies referenced are subject to change and while every effort is made to ensure the information given is accurate, no guarantee is made. Last updated May 2020.</a:t>
            </a:r>
          </a:p>
        </p:txBody>
      </p:sp>
    </p:spTree>
    <p:extLst>
      <p:ext uri="{BB962C8B-B14F-4D97-AF65-F5344CB8AC3E}">
        <p14:creationId xmlns:p14="http://schemas.microsoft.com/office/powerpoint/2010/main" val="490546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EEB55-51D1-41C3-BA3E-D01EE5E1C316}"/>
              </a:ext>
            </a:extLst>
          </p:cNvPr>
          <p:cNvSpPr>
            <a:spLocks noGrp="1"/>
          </p:cNvSpPr>
          <p:nvPr>
            <p:ph type="title"/>
          </p:nvPr>
        </p:nvSpPr>
        <p:spPr/>
        <p:txBody>
          <a:bodyPr/>
          <a:lstStyle/>
          <a:p>
            <a:r>
              <a:rPr lang="en-AU" dirty="0"/>
              <a:t>Health and Hygiene</a:t>
            </a:r>
          </a:p>
        </p:txBody>
      </p:sp>
      <p:sp>
        <p:nvSpPr>
          <p:cNvPr id="3" name="Content Placeholder 2">
            <a:extLst>
              <a:ext uri="{FF2B5EF4-FFF2-40B4-BE49-F238E27FC236}">
                <a16:creationId xmlns:a16="http://schemas.microsoft.com/office/drawing/2014/main" id="{57017789-D6D4-464D-8FC6-BF87657D66A9}"/>
              </a:ext>
            </a:extLst>
          </p:cNvPr>
          <p:cNvSpPr>
            <a:spLocks noGrp="1"/>
          </p:cNvSpPr>
          <p:nvPr>
            <p:ph idx="1"/>
          </p:nvPr>
        </p:nvSpPr>
        <p:spPr>
          <a:xfrm>
            <a:off x="694735" y="1489166"/>
            <a:ext cx="7754530" cy="4772297"/>
          </a:xfrm>
        </p:spPr>
        <p:txBody>
          <a:bodyPr>
            <a:normAutofit/>
          </a:bodyPr>
          <a:lstStyle/>
          <a:p>
            <a:pPr marL="0" lvl="0" indent="0">
              <a:buNone/>
            </a:pPr>
            <a:r>
              <a:rPr lang="en-AU" sz="2000" b="1" dirty="0"/>
              <a:t>Things to remind your student’s family to discuss</a:t>
            </a:r>
          </a:p>
          <a:p>
            <a:pPr marL="0" lvl="0" indent="0">
              <a:buNone/>
            </a:pPr>
            <a:endParaRPr lang="en-AU" sz="1800" b="1" dirty="0"/>
          </a:p>
          <a:p>
            <a:pPr lvl="0"/>
            <a:r>
              <a:rPr lang="en-AU" sz="1800" dirty="0"/>
              <a:t>Making sure their child has their own Medicare Card so the can go to the doctor in Perth</a:t>
            </a:r>
          </a:p>
          <a:p>
            <a:pPr marL="0" indent="0">
              <a:buNone/>
            </a:pPr>
            <a:endParaRPr lang="en-AU" sz="1800" dirty="0"/>
          </a:p>
          <a:p>
            <a:r>
              <a:rPr lang="en-AU" sz="1800" dirty="0"/>
              <a:t>Making sure their students are sent to school with enough clothing (for winter &amp; summer) and toiletries.</a:t>
            </a:r>
          </a:p>
          <a:p>
            <a:pPr marL="0" indent="0">
              <a:buNone/>
            </a:pPr>
            <a:endParaRPr lang="en-AU" sz="1800" dirty="0"/>
          </a:p>
          <a:p>
            <a:pPr lvl="0"/>
            <a:r>
              <a:rPr lang="en-AU" sz="1800" dirty="0"/>
              <a:t>Remind families to</a:t>
            </a:r>
          </a:p>
          <a:p>
            <a:pPr lvl="1"/>
            <a:r>
              <a:rPr lang="en-AU" sz="1600" dirty="0"/>
              <a:t>check for nits, ringworms and boils </a:t>
            </a:r>
          </a:p>
          <a:p>
            <a:pPr lvl="1"/>
            <a:r>
              <a:rPr lang="en-AU" sz="1600" dirty="0"/>
              <a:t>If needed treat the students before them back to boarding school</a:t>
            </a:r>
          </a:p>
          <a:p>
            <a:pPr lvl="1"/>
            <a:r>
              <a:rPr lang="en-AU" sz="1600" dirty="0"/>
              <a:t>Ask the local health centre to forward the student’s record to the boarding school</a:t>
            </a:r>
          </a:p>
        </p:txBody>
      </p:sp>
    </p:spTree>
    <p:extLst>
      <p:ext uri="{BB962C8B-B14F-4D97-AF65-F5344CB8AC3E}">
        <p14:creationId xmlns:p14="http://schemas.microsoft.com/office/powerpoint/2010/main" val="3887195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ECA24-E11B-4695-AA6E-46649B62178E}"/>
              </a:ext>
            </a:extLst>
          </p:cNvPr>
          <p:cNvSpPr>
            <a:spLocks noGrp="1"/>
          </p:cNvSpPr>
          <p:nvPr>
            <p:ph type="title"/>
          </p:nvPr>
        </p:nvSpPr>
        <p:spPr/>
        <p:txBody>
          <a:bodyPr/>
          <a:lstStyle/>
          <a:p>
            <a:r>
              <a:rPr lang="en-AU" dirty="0"/>
              <a:t>Boarding School</a:t>
            </a:r>
          </a:p>
        </p:txBody>
      </p:sp>
      <p:sp>
        <p:nvSpPr>
          <p:cNvPr id="3" name="Content Placeholder 2">
            <a:extLst>
              <a:ext uri="{FF2B5EF4-FFF2-40B4-BE49-F238E27FC236}">
                <a16:creationId xmlns:a16="http://schemas.microsoft.com/office/drawing/2014/main" id="{D29311FC-B158-4248-B97B-4393426C7E1F}"/>
              </a:ext>
            </a:extLst>
          </p:cNvPr>
          <p:cNvSpPr>
            <a:spLocks noGrp="1"/>
          </p:cNvSpPr>
          <p:nvPr>
            <p:ph idx="1"/>
          </p:nvPr>
        </p:nvSpPr>
        <p:spPr/>
        <p:txBody>
          <a:bodyPr>
            <a:normAutofit fontScale="55000" lnSpcReduction="20000"/>
          </a:bodyPr>
          <a:lstStyle/>
          <a:p>
            <a:pPr marL="0" lvl="0" indent="0">
              <a:buNone/>
            </a:pPr>
            <a:r>
              <a:rPr lang="en-AU" sz="3600" b="1" dirty="0"/>
              <a:t>Remind families that:</a:t>
            </a:r>
          </a:p>
          <a:p>
            <a:pPr lvl="0"/>
            <a:r>
              <a:rPr lang="en-AU" dirty="0"/>
              <a:t>Homesickness is normal</a:t>
            </a:r>
          </a:p>
          <a:p>
            <a:pPr lvl="1"/>
            <a:r>
              <a:rPr lang="en-AU" dirty="0"/>
              <a:t>If your student is aware of that the family is missing them this may make your student's homesickness worse.</a:t>
            </a:r>
          </a:p>
          <a:p>
            <a:pPr lvl="1"/>
            <a:endParaRPr lang="en-AU" dirty="0"/>
          </a:p>
          <a:p>
            <a:pPr lvl="0"/>
            <a:r>
              <a:rPr lang="en-AU" dirty="0"/>
              <a:t>They need to have regular contact with their child</a:t>
            </a:r>
          </a:p>
          <a:p>
            <a:pPr lvl="1"/>
            <a:r>
              <a:rPr lang="en-AU" dirty="0"/>
              <a:t>Remind the family to only contact the student after school, when fits around sports and homework</a:t>
            </a:r>
          </a:p>
          <a:p>
            <a:pPr lvl="1"/>
            <a:endParaRPr lang="en-AU" dirty="0"/>
          </a:p>
          <a:p>
            <a:pPr lvl="0"/>
            <a:r>
              <a:rPr lang="en-AU" dirty="0"/>
              <a:t>The student needs to have contact person in Perth for emergencies </a:t>
            </a:r>
          </a:p>
          <a:p>
            <a:pPr lvl="0"/>
            <a:endParaRPr lang="en-AU" dirty="0"/>
          </a:p>
          <a:p>
            <a:pPr lvl="0"/>
            <a:r>
              <a:rPr lang="en-AU" dirty="0"/>
              <a:t>During mid term breaks / long weekends in term 1, term 2, and term 3 the boarding houses close.</a:t>
            </a:r>
          </a:p>
          <a:p>
            <a:pPr lvl="1"/>
            <a:r>
              <a:rPr lang="en-AU" dirty="0"/>
              <a:t>ABSTUDY does not cover travel for the student returning home</a:t>
            </a:r>
          </a:p>
          <a:p>
            <a:pPr lvl="1"/>
            <a:endParaRPr lang="en-AU" dirty="0"/>
          </a:p>
          <a:p>
            <a:r>
              <a:rPr lang="en-AU" dirty="0"/>
              <a:t>It is very important that your student returns to school on the first day of each new term.</a:t>
            </a:r>
          </a:p>
        </p:txBody>
      </p:sp>
    </p:spTree>
    <p:extLst>
      <p:ext uri="{BB962C8B-B14F-4D97-AF65-F5344CB8AC3E}">
        <p14:creationId xmlns:p14="http://schemas.microsoft.com/office/powerpoint/2010/main" val="157944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52949-775D-4C58-8C8F-DEDC12B075D3}"/>
              </a:ext>
            </a:extLst>
          </p:cNvPr>
          <p:cNvSpPr>
            <a:spLocks noGrp="1"/>
          </p:cNvSpPr>
          <p:nvPr>
            <p:ph type="title"/>
          </p:nvPr>
        </p:nvSpPr>
        <p:spPr/>
        <p:txBody>
          <a:bodyPr/>
          <a:lstStyle/>
          <a:p>
            <a:r>
              <a:rPr lang="en-AU" dirty="0"/>
              <a:t>Funding Opportunities</a:t>
            </a:r>
          </a:p>
        </p:txBody>
      </p:sp>
      <p:sp>
        <p:nvSpPr>
          <p:cNvPr id="3" name="Content Placeholder 2">
            <a:extLst>
              <a:ext uri="{FF2B5EF4-FFF2-40B4-BE49-F238E27FC236}">
                <a16:creationId xmlns:a16="http://schemas.microsoft.com/office/drawing/2014/main" id="{84094411-3F4C-4D93-B4DC-36378FE6884B}"/>
              </a:ext>
            </a:extLst>
          </p:cNvPr>
          <p:cNvSpPr>
            <a:spLocks noGrp="1"/>
          </p:cNvSpPr>
          <p:nvPr>
            <p:ph idx="1"/>
          </p:nvPr>
        </p:nvSpPr>
        <p:spPr/>
        <p:txBody>
          <a:bodyPr>
            <a:normAutofit fontScale="92500" lnSpcReduction="10000"/>
          </a:bodyPr>
          <a:lstStyle/>
          <a:p>
            <a:pPr lvl="0"/>
            <a:r>
              <a:rPr lang="en-AU" dirty="0"/>
              <a:t>ABSTUDY</a:t>
            </a:r>
          </a:p>
          <a:p>
            <a:pPr lvl="0"/>
            <a:r>
              <a:rPr lang="en-AU" dirty="0"/>
              <a:t>Land Councils</a:t>
            </a:r>
          </a:p>
          <a:p>
            <a:pPr lvl="0"/>
            <a:r>
              <a:rPr lang="en-AU" dirty="0"/>
              <a:t>Schools</a:t>
            </a:r>
          </a:p>
          <a:p>
            <a:pPr lvl="0"/>
            <a:r>
              <a:rPr lang="en-AU" dirty="0"/>
              <a:t>Third party scholarship providers</a:t>
            </a:r>
          </a:p>
          <a:p>
            <a:pPr lvl="1"/>
            <a:r>
              <a:rPr lang="en-AU" dirty="0"/>
              <a:t>Such as:</a:t>
            </a:r>
          </a:p>
          <a:p>
            <a:pPr lvl="2"/>
            <a:r>
              <a:rPr lang="en-AU" dirty="0"/>
              <a:t> Madalah, </a:t>
            </a:r>
          </a:p>
          <a:p>
            <a:pPr lvl="2"/>
            <a:r>
              <a:rPr lang="en-AU" dirty="0" err="1"/>
              <a:t>Yalari</a:t>
            </a:r>
            <a:r>
              <a:rPr lang="en-AU" dirty="0"/>
              <a:t>, </a:t>
            </a:r>
          </a:p>
          <a:p>
            <a:pPr lvl="2"/>
            <a:r>
              <a:rPr lang="en-AU" dirty="0"/>
              <a:t>FMG, </a:t>
            </a:r>
          </a:p>
          <a:p>
            <a:pPr lvl="2"/>
            <a:r>
              <a:rPr lang="en-AU" dirty="0"/>
              <a:t>AIEF, </a:t>
            </a:r>
          </a:p>
          <a:p>
            <a:pPr lvl="2"/>
            <a:r>
              <a:rPr lang="en-AU" dirty="0"/>
              <a:t>The Smith Family</a:t>
            </a:r>
          </a:p>
          <a:p>
            <a:endParaRPr lang="en-AU" dirty="0"/>
          </a:p>
        </p:txBody>
      </p:sp>
    </p:spTree>
    <p:extLst>
      <p:ext uri="{BB962C8B-B14F-4D97-AF65-F5344CB8AC3E}">
        <p14:creationId xmlns:p14="http://schemas.microsoft.com/office/powerpoint/2010/main" val="4203202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7B6ED-981D-4EFC-8FAC-62CC0FA5D86F}"/>
              </a:ext>
            </a:extLst>
          </p:cNvPr>
          <p:cNvSpPr>
            <a:spLocks noGrp="1"/>
          </p:cNvSpPr>
          <p:nvPr>
            <p:ph type="ctrTitle"/>
          </p:nvPr>
        </p:nvSpPr>
        <p:spPr>
          <a:xfrm>
            <a:off x="936000" y="2889000"/>
            <a:ext cx="6480000" cy="1080000"/>
          </a:xfrm>
        </p:spPr>
        <p:txBody>
          <a:bodyPr/>
          <a:lstStyle/>
          <a:p>
            <a:r>
              <a:rPr lang="en-AU" dirty="0"/>
              <a:t>A Brief Introduction to ABSTUDY</a:t>
            </a:r>
          </a:p>
        </p:txBody>
      </p:sp>
    </p:spTree>
    <p:extLst>
      <p:ext uri="{BB962C8B-B14F-4D97-AF65-F5344CB8AC3E}">
        <p14:creationId xmlns:p14="http://schemas.microsoft.com/office/powerpoint/2010/main" val="3612390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C9CD-6243-4B00-B774-96CB4FA6DCB0}"/>
              </a:ext>
            </a:extLst>
          </p:cNvPr>
          <p:cNvSpPr>
            <a:spLocks noGrp="1"/>
          </p:cNvSpPr>
          <p:nvPr>
            <p:ph type="title"/>
          </p:nvPr>
        </p:nvSpPr>
        <p:spPr/>
        <p:txBody>
          <a:bodyPr/>
          <a:lstStyle/>
          <a:p>
            <a:r>
              <a:rPr lang="en-AU" dirty="0"/>
              <a:t>ABSTUDY – Who Can Access</a:t>
            </a:r>
          </a:p>
        </p:txBody>
      </p:sp>
      <p:sp>
        <p:nvSpPr>
          <p:cNvPr id="3" name="Content Placeholder 2">
            <a:extLst>
              <a:ext uri="{FF2B5EF4-FFF2-40B4-BE49-F238E27FC236}">
                <a16:creationId xmlns:a16="http://schemas.microsoft.com/office/drawing/2014/main" id="{969B8334-76F4-419A-B690-BC71ADCBFBA5}"/>
              </a:ext>
            </a:extLst>
          </p:cNvPr>
          <p:cNvSpPr>
            <a:spLocks noGrp="1"/>
          </p:cNvSpPr>
          <p:nvPr>
            <p:ph idx="1"/>
          </p:nvPr>
        </p:nvSpPr>
        <p:spPr>
          <a:xfrm>
            <a:off x="519701" y="1618283"/>
            <a:ext cx="7936321" cy="4524164"/>
          </a:xfrm>
        </p:spPr>
        <p:txBody>
          <a:bodyPr>
            <a:normAutofit/>
          </a:bodyPr>
          <a:lstStyle/>
          <a:p>
            <a:pPr lvl="0"/>
            <a:r>
              <a:rPr lang="en-US" sz="2000" dirty="0"/>
              <a:t>For boarding</a:t>
            </a:r>
            <a:endParaRPr lang="en-AU" sz="2000" dirty="0"/>
          </a:p>
          <a:p>
            <a:pPr lvl="1"/>
            <a:r>
              <a:rPr lang="en-US" sz="1600" dirty="0"/>
              <a:t>If the family live </a:t>
            </a:r>
            <a:r>
              <a:rPr lang="en-US" sz="1600" b="1" dirty="0"/>
              <a:t>less than</a:t>
            </a:r>
            <a:r>
              <a:rPr lang="en-US" sz="1600" dirty="0"/>
              <a:t> 56kms or 90 minutes away from the local high school:</a:t>
            </a:r>
            <a:endParaRPr lang="en-AU" sz="1600" dirty="0"/>
          </a:p>
          <a:p>
            <a:pPr lvl="2"/>
            <a:r>
              <a:rPr lang="en-AU" sz="1400" dirty="0"/>
              <a:t>The family can only get ABSTUDY if the student has a scholarship from the Boarding School or a Third-Party Provider </a:t>
            </a:r>
            <a:r>
              <a:rPr lang="en-US" sz="1400" dirty="0"/>
              <a:t>(</a:t>
            </a:r>
            <a:r>
              <a:rPr lang="en-US" sz="1400" dirty="0" err="1"/>
              <a:t>ie</a:t>
            </a:r>
            <a:r>
              <a:rPr lang="en-US" sz="1400" dirty="0"/>
              <a:t> Madalah, </a:t>
            </a:r>
            <a:r>
              <a:rPr lang="en-US" sz="1400" dirty="0" err="1"/>
              <a:t>Yalari</a:t>
            </a:r>
            <a:r>
              <a:rPr lang="en-US" sz="1400" dirty="0"/>
              <a:t>, AIEF). </a:t>
            </a:r>
          </a:p>
          <a:p>
            <a:pPr lvl="3"/>
            <a:r>
              <a:rPr lang="en-US" sz="1000" dirty="0"/>
              <a:t>If you don’t have a scholarship you may not qualify</a:t>
            </a:r>
            <a:endParaRPr lang="en-AU" sz="1000" dirty="0"/>
          </a:p>
          <a:p>
            <a:pPr lvl="2"/>
            <a:r>
              <a:rPr lang="en-AU" sz="1400" dirty="0"/>
              <a:t>The ABSTUDY Fare Allowance is not Means Tested and allows for travel to and from school</a:t>
            </a:r>
          </a:p>
          <a:p>
            <a:pPr lvl="2"/>
            <a:r>
              <a:rPr lang="en-AU" sz="1400" dirty="0"/>
              <a:t>Other ABSTUDY allowances are Means Tested </a:t>
            </a:r>
          </a:p>
          <a:p>
            <a:pPr marL="914400" lvl="2" indent="0">
              <a:buNone/>
            </a:pPr>
            <a:endParaRPr lang="en-AU" sz="1400" dirty="0"/>
          </a:p>
          <a:p>
            <a:pPr lvl="1"/>
            <a:r>
              <a:rPr lang="en-AU" sz="1600" dirty="0"/>
              <a:t>If the family live </a:t>
            </a:r>
            <a:r>
              <a:rPr lang="en-AU" sz="1600" b="1" dirty="0"/>
              <a:t>more than</a:t>
            </a:r>
            <a:r>
              <a:rPr lang="en-AU" sz="1600" dirty="0"/>
              <a:t> </a:t>
            </a:r>
            <a:r>
              <a:rPr lang="en-US" sz="1600" dirty="0"/>
              <a:t>56kms or 90 minutes away</a:t>
            </a:r>
            <a:r>
              <a:rPr lang="en-AU" sz="1600" dirty="0"/>
              <a:t> from the local high school:</a:t>
            </a:r>
          </a:p>
          <a:p>
            <a:pPr lvl="2"/>
            <a:r>
              <a:rPr lang="en-AU" sz="1400" dirty="0"/>
              <a:t>The family can get ABSTUDY even if the student do not have a scholarship</a:t>
            </a:r>
          </a:p>
          <a:p>
            <a:pPr lvl="2"/>
            <a:r>
              <a:rPr lang="en-AU" sz="1400" dirty="0"/>
              <a:t>The ABSTUDY Fare Allowance is not Means Tested and allows for travel to and from school</a:t>
            </a:r>
          </a:p>
          <a:p>
            <a:pPr lvl="2"/>
            <a:r>
              <a:rPr lang="en-AU" sz="1400" dirty="0"/>
              <a:t>Other ABSTUDY allowances are Means Tested </a:t>
            </a:r>
          </a:p>
          <a:p>
            <a:pPr marL="914400" lvl="2" indent="0">
              <a:buNone/>
            </a:pPr>
            <a:endParaRPr lang="en-AU" sz="1400" dirty="0"/>
          </a:p>
          <a:p>
            <a:pPr lvl="1"/>
            <a:r>
              <a:rPr lang="en-AU" sz="1600" dirty="0"/>
              <a:t>The student can sometimes bypass the local high school if:</a:t>
            </a:r>
          </a:p>
          <a:p>
            <a:pPr lvl="2"/>
            <a:r>
              <a:rPr lang="en-AU" sz="1200" dirty="0"/>
              <a:t>The local high school is a ‘limited program school’ (only goes to year 10)</a:t>
            </a:r>
          </a:p>
          <a:p>
            <a:pPr lvl="2"/>
            <a:r>
              <a:rPr lang="en-AU" sz="1200" dirty="0"/>
              <a:t>The local high school does not offer a specific program the student wants to do (such as music or agriculture)</a:t>
            </a:r>
          </a:p>
        </p:txBody>
      </p:sp>
    </p:spTree>
    <p:extLst>
      <p:ext uri="{BB962C8B-B14F-4D97-AF65-F5344CB8AC3E}">
        <p14:creationId xmlns:p14="http://schemas.microsoft.com/office/powerpoint/2010/main" val="2671219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2C8E5-DCA9-41F6-B578-740B21DBD7F6}"/>
              </a:ext>
            </a:extLst>
          </p:cNvPr>
          <p:cNvSpPr>
            <a:spLocks noGrp="1"/>
          </p:cNvSpPr>
          <p:nvPr>
            <p:ph type="title"/>
          </p:nvPr>
        </p:nvSpPr>
        <p:spPr/>
        <p:txBody>
          <a:bodyPr/>
          <a:lstStyle/>
          <a:p>
            <a:r>
              <a:rPr lang="en-AU" dirty="0"/>
              <a:t>How to Apply for ABSTUDY</a:t>
            </a:r>
          </a:p>
        </p:txBody>
      </p:sp>
      <p:sp>
        <p:nvSpPr>
          <p:cNvPr id="4" name="Content Placeholder 2">
            <a:extLst>
              <a:ext uri="{FF2B5EF4-FFF2-40B4-BE49-F238E27FC236}">
                <a16:creationId xmlns:a16="http://schemas.microsoft.com/office/drawing/2014/main" id="{3E43A17B-1285-4F1B-A508-C8A81D38F126}"/>
              </a:ext>
            </a:extLst>
          </p:cNvPr>
          <p:cNvSpPr>
            <a:spLocks noGrp="1"/>
          </p:cNvSpPr>
          <p:nvPr>
            <p:ph idx="1"/>
          </p:nvPr>
        </p:nvSpPr>
        <p:spPr>
          <a:xfrm>
            <a:off x="720725" y="1601788"/>
            <a:ext cx="7753350" cy="4524375"/>
          </a:xfrm>
        </p:spPr>
        <p:txBody>
          <a:bodyPr>
            <a:normAutofit fontScale="85000" lnSpcReduction="10000"/>
          </a:bodyPr>
          <a:lstStyle/>
          <a:p>
            <a:pPr marL="514350" lvl="0" indent="-514350">
              <a:buFont typeface="+mj-lt"/>
              <a:buAutoNum type="arabicPeriod"/>
            </a:pPr>
            <a:r>
              <a:rPr lang="en-AU" sz="2800" dirty="0"/>
              <a:t>Call ABSTUDY on 1800 132 317</a:t>
            </a:r>
          </a:p>
          <a:p>
            <a:pPr marL="514350" lvl="0" indent="-514350">
              <a:buFont typeface="+mj-lt"/>
              <a:buAutoNum type="arabicPeriod"/>
            </a:pPr>
            <a:r>
              <a:rPr lang="en-AU" sz="2800" dirty="0"/>
              <a:t>ABSTUDY will send out forms</a:t>
            </a:r>
          </a:p>
          <a:p>
            <a:pPr marL="514350" lvl="0" indent="-514350">
              <a:buFont typeface="+mj-lt"/>
              <a:buAutoNum type="arabicPeriod"/>
            </a:pPr>
            <a:r>
              <a:rPr lang="en-AU" sz="2800" dirty="0"/>
              <a:t>ABSTUDY forms back with any other information need to be mailed back</a:t>
            </a:r>
          </a:p>
          <a:p>
            <a:pPr marL="514350" lvl="0" indent="-514350">
              <a:buFont typeface="+mj-lt"/>
              <a:buAutoNum type="arabicPeriod"/>
            </a:pPr>
            <a:r>
              <a:rPr lang="en-AU" sz="2800" dirty="0"/>
              <a:t>Get families to ask ABSTUDY to send them a ‘Letter of Estimate’ of what you could receive from ABSTUDY</a:t>
            </a:r>
          </a:p>
          <a:p>
            <a:pPr marL="914400" lvl="1" indent="-514350"/>
            <a:r>
              <a:rPr lang="en-AU" sz="2400" dirty="0"/>
              <a:t>That way it can help families work out the ‘gap’ that they will need to pay</a:t>
            </a:r>
          </a:p>
          <a:p>
            <a:pPr marL="0" indent="0">
              <a:buNone/>
            </a:pPr>
            <a:endParaRPr lang="en-AU" sz="2800" dirty="0"/>
          </a:p>
          <a:p>
            <a:pPr marL="0" lvl="0" indent="0" algn="just">
              <a:buNone/>
            </a:pPr>
            <a:r>
              <a:rPr lang="en-AU" sz="2800" dirty="0"/>
              <a:t>It is recommended that before families accept a school placement until after they know how much they could get from ABSTUDY, as there may be a gap to pay.</a:t>
            </a:r>
          </a:p>
          <a:p>
            <a:endParaRPr lang="en-AU" dirty="0"/>
          </a:p>
        </p:txBody>
      </p:sp>
    </p:spTree>
    <p:extLst>
      <p:ext uri="{BB962C8B-B14F-4D97-AF65-F5344CB8AC3E}">
        <p14:creationId xmlns:p14="http://schemas.microsoft.com/office/powerpoint/2010/main" val="958464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F2128-5F8E-45A9-A984-5FA30B966857}"/>
              </a:ext>
            </a:extLst>
          </p:cNvPr>
          <p:cNvSpPr>
            <a:spLocks noGrp="1"/>
          </p:cNvSpPr>
          <p:nvPr>
            <p:ph type="title"/>
          </p:nvPr>
        </p:nvSpPr>
        <p:spPr/>
        <p:txBody>
          <a:bodyPr/>
          <a:lstStyle/>
          <a:p>
            <a:r>
              <a:rPr lang="en-AU" dirty="0"/>
              <a:t>Your student's Entitlements - Fees</a:t>
            </a:r>
          </a:p>
        </p:txBody>
      </p:sp>
      <p:sp>
        <p:nvSpPr>
          <p:cNvPr id="4" name="Content Placeholder 2">
            <a:extLst>
              <a:ext uri="{FF2B5EF4-FFF2-40B4-BE49-F238E27FC236}">
                <a16:creationId xmlns:a16="http://schemas.microsoft.com/office/drawing/2014/main" id="{8F750390-46F6-497E-BE66-1BDA53AEF6CB}"/>
              </a:ext>
            </a:extLst>
          </p:cNvPr>
          <p:cNvSpPr>
            <a:spLocks noGrp="1"/>
          </p:cNvSpPr>
          <p:nvPr>
            <p:ph idx="1"/>
          </p:nvPr>
        </p:nvSpPr>
        <p:spPr>
          <a:xfrm>
            <a:off x="720725" y="1445033"/>
            <a:ext cx="7753350" cy="5103813"/>
          </a:xfrm>
        </p:spPr>
        <p:txBody>
          <a:bodyPr>
            <a:noAutofit/>
          </a:bodyPr>
          <a:lstStyle/>
          <a:p>
            <a:pPr lvl="0"/>
            <a:r>
              <a:rPr lang="en-AU" sz="2000" dirty="0"/>
              <a:t>School Fees &amp; Boarding Fees</a:t>
            </a:r>
          </a:p>
          <a:p>
            <a:pPr lvl="1"/>
            <a:r>
              <a:rPr lang="en-AU" sz="1800" dirty="0"/>
              <a:t>The amount that ABSTUDY will pay is Means Tested – based on the guardian’s income and how many children they have</a:t>
            </a:r>
          </a:p>
          <a:p>
            <a:pPr lvl="1"/>
            <a:r>
              <a:rPr lang="en-AU" sz="1800" dirty="0"/>
              <a:t>Some boarding schools are cheaper than others and there will be less of a gap</a:t>
            </a:r>
          </a:p>
          <a:p>
            <a:pPr lvl="1"/>
            <a:r>
              <a:rPr lang="en-AU" sz="1800" dirty="0"/>
              <a:t>The money will be deposited straight into the boarding school’s account</a:t>
            </a:r>
          </a:p>
          <a:p>
            <a:pPr lvl="0"/>
            <a:r>
              <a:rPr lang="en-AU" sz="2000" dirty="0"/>
              <a:t>ABSTUDY </a:t>
            </a:r>
            <a:r>
              <a:rPr lang="en-AU" sz="2000" b="1" dirty="0"/>
              <a:t>does not </a:t>
            </a:r>
            <a:r>
              <a:rPr lang="en-AU" sz="2000" dirty="0"/>
              <a:t>cover:</a:t>
            </a:r>
          </a:p>
          <a:p>
            <a:pPr lvl="1"/>
            <a:r>
              <a:rPr lang="en-AU" sz="1800" dirty="0"/>
              <a:t>Uniforms and school shoes</a:t>
            </a:r>
          </a:p>
          <a:p>
            <a:pPr lvl="1"/>
            <a:r>
              <a:rPr lang="en-AU" sz="1800" dirty="0"/>
              <a:t>Books and school supplies</a:t>
            </a:r>
          </a:p>
          <a:p>
            <a:pPr lvl="1"/>
            <a:r>
              <a:rPr lang="en-AU" sz="1800" dirty="0"/>
              <a:t>Weekend activities</a:t>
            </a:r>
          </a:p>
          <a:p>
            <a:pPr lvl="1"/>
            <a:r>
              <a:rPr lang="en-AU" sz="1800" dirty="0"/>
              <a:t>Personal items</a:t>
            </a:r>
          </a:p>
          <a:p>
            <a:pPr lvl="1"/>
            <a:r>
              <a:rPr lang="en-AU" sz="1800" dirty="0"/>
              <a:t>Items for school camps</a:t>
            </a:r>
          </a:p>
          <a:p>
            <a:pPr lvl="1"/>
            <a:r>
              <a:rPr lang="en-AU" sz="1800" dirty="0"/>
              <a:t>Extracurricular activities such as sports or music lessons</a:t>
            </a:r>
          </a:p>
          <a:p>
            <a:pPr lvl="1"/>
            <a:r>
              <a:rPr lang="en-AU" sz="1800" dirty="0"/>
              <a:t>School social activities such as school balls</a:t>
            </a:r>
          </a:p>
          <a:p>
            <a:pPr lvl="1"/>
            <a:r>
              <a:rPr lang="en-AU" sz="1800" dirty="0"/>
              <a:t>Extra class costs such as for outdoor education</a:t>
            </a:r>
          </a:p>
          <a:p>
            <a:pPr lvl="1"/>
            <a:r>
              <a:rPr lang="en-AU" sz="1800" dirty="0"/>
              <a:t>Doctor’s appointments</a:t>
            </a:r>
          </a:p>
        </p:txBody>
      </p:sp>
    </p:spTree>
    <p:extLst>
      <p:ext uri="{BB962C8B-B14F-4D97-AF65-F5344CB8AC3E}">
        <p14:creationId xmlns:p14="http://schemas.microsoft.com/office/powerpoint/2010/main" val="1253190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CBAA-9DEB-431E-9C4A-5AF4B8CC221A}"/>
              </a:ext>
            </a:extLst>
          </p:cNvPr>
          <p:cNvSpPr>
            <a:spLocks noGrp="1"/>
          </p:cNvSpPr>
          <p:nvPr>
            <p:ph type="title"/>
          </p:nvPr>
        </p:nvSpPr>
        <p:spPr/>
        <p:txBody>
          <a:bodyPr/>
          <a:lstStyle/>
          <a:p>
            <a:r>
              <a:rPr lang="en-AU" dirty="0"/>
              <a:t>Your student's Entitlements - Travel</a:t>
            </a:r>
          </a:p>
        </p:txBody>
      </p:sp>
      <p:sp>
        <p:nvSpPr>
          <p:cNvPr id="4" name="Content Placeholder 2">
            <a:extLst>
              <a:ext uri="{FF2B5EF4-FFF2-40B4-BE49-F238E27FC236}">
                <a16:creationId xmlns:a16="http://schemas.microsoft.com/office/drawing/2014/main" id="{C2A386F4-5C78-44DC-88FE-2C08F9BBEF3A}"/>
              </a:ext>
            </a:extLst>
          </p:cNvPr>
          <p:cNvSpPr>
            <a:spLocks noGrp="1"/>
          </p:cNvSpPr>
          <p:nvPr>
            <p:ph idx="1"/>
          </p:nvPr>
        </p:nvSpPr>
        <p:spPr>
          <a:xfrm>
            <a:off x="720725" y="1310211"/>
            <a:ext cx="7753350" cy="4524375"/>
          </a:xfrm>
        </p:spPr>
        <p:txBody>
          <a:bodyPr>
            <a:noAutofit/>
          </a:bodyPr>
          <a:lstStyle/>
          <a:p>
            <a:pPr lvl="0"/>
            <a:r>
              <a:rPr lang="en-AU" sz="1800" dirty="0"/>
              <a:t>Transport from home to school for the beginning of each term (x4)</a:t>
            </a:r>
          </a:p>
          <a:p>
            <a:pPr lvl="1"/>
            <a:r>
              <a:rPr lang="en-AU" sz="1600" dirty="0"/>
              <a:t>If under 12 years old a student </a:t>
            </a:r>
            <a:r>
              <a:rPr lang="en-AU" sz="1600" b="1" dirty="0"/>
              <a:t>requires</a:t>
            </a:r>
            <a:r>
              <a:rPr lang="en-AU" sz="1600" dirty="0"/>
              <a:t> a supervisor</a:t>
            </a:r>
          </a:p>
          <a:p>
            <a:pPr lvl="1"/>
            <a:r>
              <a:rPr lang="en-AU" sz="1600" dirty="0"/>
              <a:t>A supervisor can be a guardian/family/community member</a:t>
            </a:r>
            <a:r>
              <a:rPr lang="en-AU" sz="1600" dirty="0">
                <a:solidFill>
                  <a:srgbClr val="FF0000"/>
                </a:solidFill>
              </a:rPr>
              <a:t>*</a:t>
            </a:r>
            <a:r>
              <a:rPr lang="en-AU" sz="1600" dirty="0"/>
              <a:t> who can travel with the student to Perth and get accommodation for ‘reasonable time’ (which is approximately two nights), as well as meals if included in accommodation bill</a:t>
            </a:r>
          </a:p>
          <a:p>
            <a:pPr lvl="0"/>
            <a:r>
              <a:rPr lang="en-AU" sz="1800" dirty="0"/>
              <a:t>All transport from boarding school to home at the end of each term (x4)</a:t>
            </a:r>
          </a:p>
          <a:p>
            <a:pPr lvl="1"/>
            <a:r>
              <a:rPr lang="en-AU" sz="1600" dirty="0"/>
              <a:t>We recommend boarding schools act as a supervisor, but they are not required to</a:t>
            </a:r>
          </a:p>
          <a:p>
            <a:pPr lvl="1"/>
            <a:r>
              <a:rPr lang="en-AU" sz="1600" dirty="0"/>
              <a:t>If the school won’t do it, someone must be found for your student under 12</a:t>
            </a:r>
          </a:p>
          <a:p>
            <a:pPr lvl="0"/>
            <a:r>
              <a:rPr lang="en-AU" sz="1800" dirty="0"/>
              <a:t>ABSTUDY </a:t>
            </a:r>
            <a:r>
              <a:rPr lang="en-AU" sz="1800" b="1" dirty="0"/>
              <a:t>DOES NOT</a:t>
            </a:r>
            <a:r>
              <a:rPr lang="en-AU" sz="1800" dirty="0"/>
              <a:t> cover flights for midterm breaks </a:t>
            </a:r>
          </a:p>
          <a:p>
            <a:pPr lvl="0"/>
            <a:r>
              <a:rPr lang="en-AU" sz="1800" dirty="0"/>
              <a:t>If your student is considered a ‘vulnerable student’ or is travelling on weekends they too will need a supervisor to travel with them.</a:t>
            </a:r>
          </a:p>
          <a:p>
            <a:pPr lvl="1"/>
            <a:r>
              <a:rPr lang="en-AU" sz="1400" dirty="0">
                <a:solidFill>
                  <a:schemeClr val="tx1"/>
                </a:solidFill>
              </a:rPr>
              <a:t>At the beginning of each term this is a great opportunity for family members come down to see the boarding school and meet with teachers and boarding staff</a:t>
            </a:r>
          </a:p>
          <a:p>
            <a:pPr lvl="1"/>
            <a:r>
              <a:rPr lang="en-AU" sz="1400" dirty="0">
                <a:solidFill>
                  <a:schemeClr val="tx1"/>
                </a:solidFill>
              </a:rPr>
              <a:t>At the end of each term this is a great opportunity for boarding school staff to meet the student's family and see the community</a:t>
            </a:r>
          </a:p>
        </p:txBody>
      </p:sp>
    </p:spTree>
    <p:extLst>
      <p:ext uri="{BB962C8B-B14F-4D97-AF65-F5344CB8AC3E}">
        <p14:creationId xmlns:p14="http://schemas.microsoft.com/office/powerpoint/2010/main" val="3265131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CBAA-9DEB-431E-9C4A-5AF4B8CC221A}"/>
              </a:ext>
            </a:extLst>
          </p:cNvPr>
          <p:cNvSpPr>
            <a:spLocks noGrp="1"/>
          </p:cNvSpPr>
          <p:nvPr>
            <p:ph type="title"/>
          </p:nvPr>
        </p:nvSpPr>
        <p:spPr/>
        <p:txBody>
          <a:bodyPr/>
          <a:lstStyle/>
          <a:p>
            <a:r>
              <a:rPr lang="en-AU" dirty="0"/>
              <a:t>Your student's Entitlements - Travel</a:t>
            </a:r>
          </a:p>
        </p:txBody>
      </p:sp>
      <p:sp>
        <p:nvSpPr>
          <p:cNvPr id="4" name="Content Placeholder 2">
            <a:extLst>
              <a:ext uri="{FF2B5EF4-FFF2-40B4-BE49-F238E27FC236}">
                <a16:creationId xmlns:a16="http://schemas.microsoft.com/office/drawing/2014/main" id="{C2A386F4-5C78-44DC-88FE-2C08F9BBEF3A}"/>
              </a:ext>
            </a:extLst>
          </p:cNvPr>
          <p:cNvSpPr>
            <a:spLocks noGrp="1"/>
          </p:cNvSpPr>
          <p:nvPr>
            <p:ph idx="1"/>
          </p:nvPr>
        </p:nvSpPr>
        <p:spPr>
          <a:xfrm>
            <a:off x="720725" y="1593669"/>
            <a:ext cx="7753350" cy="4240917"/>
          </a:xfrm>
        </p:spPr>
        <p:txBody>
          <a:bodyPr>
            <a:noAutofit/>
          </a:bodyPr>
          <a:lstStyle/>
          <a:p>
            <a:pPr lvl="0"/>
            <a:r>
              <a:rPr lang="en-AU" sz="1800" b="1" dirty="0"/>
              <a:t>‘Compassionate Travel’</a:t>
            </a:r>
            <a:r>
              <a:rPr lang="en-AU" sz="1800" dirty="0"/>
              <a:t> for </a:t>
            </a:r>
            <a:r>
              <a:rPr lang="en-AU" sz="1800" b="1" dirty="0"/>
              <a:t>your student </a:t>
            </a:r>
            <a:r>
              <a:rPr lang="en-AU" sz="1800" dirty="0"/>
              <a:t>can get a flight home and back to school</a:t>
            </a:r>
          </a:p>
          <a:p>
            <a:pPr lvl="1"/>
            <a:r>
              <a:rPr lang="en-AU" sz="1600" dirty="0"/>
              <a:t>if there is a critical injury or illness of a family member</a:t>
            </a:r>
            <a:r>
              <a:rPr lang="en-AU" sz="1600" dirty="0">
                <a:solidFill>
                  <a:srgbClr val="FF0000"/>
                </a:solidFill>
              </a:rPr>
              <a:t>*</a:t>
            </a:r>
            <a:endParaRPr lang="en-AU" sz="1600" dirty="0"/>
          </a:p>
          <a:p>
            <a:pPr lvl="1"/>
            <a:r>
              <a:rPr lang="en-AU" sz="1600" dirty="0"/>
              <a:t>If there is a funeral of a family member</a:t>
            </a:r>
            <a:r>
              <a:rPr lang="en-AU" sz="1600" dirty="0">
                <a:solidFill>
                  <a:srgbClr val="FF0000"/>
                </a:solidFill>
              </a:rPr>
              <a:t>*</a:t>
            </a:r>
          </a:p>
          <a:p>
            <a:pPr lvl="1"/>
            <a:r>
              <a:rPr lang="en-AU" sz="1600" dirty="0"/>
              <a:t>If there is ‘kinship business’</a:t>
            </a:r>
          </a:p>
          <a:p>
            <a:pPr lvl="1"/>
            <a:r>
              <a:rPr lang="en-AU" sz="1600" dirty="0"/>
              <a:t>If the student is sick or injured and needs to return home</a:t>
            </a:r>
          </a:p>
          <a:p>
            <a:pPr marL="457200" lvl="1" indent="0">
              <a:buNone/>
            </a:pPr>
            <a:endParaRPr lang="en-AU" sz="1600" dirty="0"/>
          </a:p>
          <a:p>
            <a:r>
              <a:rPr lang="en-AU" sz="1800" dirty="0"/>
              <a:t>‘</a:t>
            </a:r>
            <a:r>
              <a:rPr lang="en-AU" sz="1800" b="1" dirty="0"/>
              <a:t>Compassionate Travel’</a:t>
            </a:r>
            <a:r>
              <a:rPr lang="en-AU" sz="1800" dirty="0"/>
              <a:t> for a </a:t>
            </a:r>
            <a:r>
              <a:rPr lang="en-AU" sz="1800" b="1" dirty="0"/>
              <a:t>family member</a:t>
            </a:r>
            <a:r>
              <a:rPr lang="en-AU" sz="1800" dirty="0">
                <a:solidFill>
                  <a:srgbClr val="FF0000"/>
                </a:solidFill>
              </a:rPr>
              <a:t>*</a:t>
            </a:r>
            <a:r>
              <a:rPr lang="en-AU" sz="1800" dirty="0"/>
              <a:t> to get a flight to and from Perth to visit the student </a:t>
            </a:r>
          </a:p>
          <a:p>
            <a:pPr lvl="1"/>
            <a:r>
              <a:rPr lang="en-AU" sz="1600" dirty="0"/>
              <a:t>If the student has a serious illness or injury</a:t>
            </a:r>
          </a:p>
          <a:p>
            <a:pPr lvl="1"/>
            <a:endParaRPr lang="en-AU" sz="1800" dirty="0"/>
          </a:p>
          <a:p>
            <a:pPr lvl="0"/>
            <a:r>
              <a:rPr lang="en-AU" sz="1800" dirty="0"/>
              <a:t>‘Compassionate Travel’ has a 2 per year limit</a:t>
            </a:r>
          </a:p>
          <a:p>
            <a:pPr marL="0" lvl="0" indent="0">
              <a:buNone/>
            </a:pPr>
            <a:endParaRPr lang="en-AU" sz="1800" dirty="0"/>
          </a:p>
          <a:p>
            <a:pPr marL="0" lvl="0" indent="0">
              <a:buNone/>
            </a:pPr>
            <a:r>
              <a:rPr lang="en-AU" sz="1600" dirty="0">
                <a:solidFill>
                  <a:srgbClr val="FF0000"/>
                </a:solidFill>
              </a:rPr>
              <a:t>*Family Member or Community Member is someone with significant ties to the student</a:t>
            </a:r>
          </a:p>
        </p:txBody>
      </p:sp>
    </p:spTree>
    <p:extLst>
      <p:ext uri="{BB962C8B-B14F-4D97-AF65-F5344CB8AC3E}">
        <p14:creationId xmlns:p14="http://schemas.microsoft.com/office/powerpoint/2010/main" val="4062786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CBAA-9DEB-431E-9C4A-5AF4B8CC221A}"/>
              </a:ext>
            </a:extLst>
          </p:cNvPr>
          <p:cNvSpPr>
            <a:spLocks noGrp="1"/>
          </p:cNvSpPr>
          <p:nvPr>
            <p:ph type="title"/>
          </p:nvPr>
        </p:nvSpPr>
        <p:spPr/>
        <p:txBody>
          <a:bodyPr/>
          <a:lstStyle/>
          <a:p>
            <a:r>
              <a:rPr lang="en-AU" dirty="0"/>
              <a:t>Your student's Entitlements - Travel</a:t>
            </a:r>
          </a:p>
        </p:txBody>
      </p:sp>
      <p:sp>
        <p:nvSpPr>
          <p:cNvPr id="4" name="Content Placeholder 2">
            <a:extLst>
              <a:ext uri="{FF2B5EF4-FFF2-40B4-BE49-F238E27FC236}">
                <a16:creationId xmlns:a16="http://schemas.microsoft.com/office/drawing/2014/main" id="{C2A386F4-5C78-44DC-88FE-2C08F9BBEF3A}"/>
              </a:ext>
            </a:extLst>
          </p:cNvPr>
          <p:cNvSpPr>
            <a:spLocks noGrp="1"/>
          </p:cNvSpPr>
          <p:nvPr>
            <p:ph idx="1"/>
          </p:nvPr>
        </p:nvSpPr>
        <p:spPr>
          <a:xfrm>
            <a:off x="720725" y="1310211"/>
            <a:ext cx="7753350" cy="4646452"/>
          </a:xfrm>
        </p:spPr>
        <p:txBody>
          <a:bodyPr>
            <a:noAutofit/>
          </a:bodyPr>
          <a:lstStyle/>
          <a:p>
            <a:pPr lvl="0"/>
            <a:r>
              <a:rPr lang="en-AU" sz="1800" b="1" dirty="0"/>
              <a:t>Orientation Travel</a:t>
            </a:r>
          </a:p>
          <a:p>
            <a:pPr lvl="1"/>
            <a:r>
              <a:rPr lang="en-AU" sz="1400" dirty="0"/>
              <a:t>For a student who is NOT ENROLLED in the new school or boarding house, </a:t>
            </a:r>
          </a:p>
          <a:p>
            <a:pPr lvl="2"/>
            <a:r>
              <a:rPr lang="en-AU" sz="1200" dirty="0"/>
              <a:t>to go to interviews or other selection procedures prior to acceptance</a:t>
            </a:r>
          </a:p>
          <a:p>
            <a:pPr marL="914400" lvl="2" indent="0">
              <a:buNone/>
            </a:pPr>
            <a:endParaRPr lang="en-AU" sz="1050" dirty="0"/>
          </a:p>
          <a:p>
            <a:pPr lvl="1"/>
            <a:r>
              <a:rPr lang="en-AU" sz="1400" dirty="0"/>
              <a:t>For a student is intending to board away from home for the first time and is</a:t>
            </a:r>
          </a:p>
          <a:p>
            <a:pPr lvl="3"/>
            <a:r>
              <a:rPr lang="en-AU" sz="1200" dirty="0"/>
              <a:t>from a remote Aboriginal community; or</a:t>
            </a:r>
          </a:p>
          <a:p>
            <a:pPr lvl="3"/>
            <a:r>
              <a:rPr lang="en-AU" sz="1200" dirty="0"/>
              <a:t> from a town in a remote location AND it is likely that the student would experience serious problems of adjustment</a:t>
            </a:r>
            <a:endParaRPr lang="en-AU" sz="4000" dirty="0"/>
          </a:p>
          <a:p>
            <a:pPr lvl="0"/>
            <a:endParaRPr lang="en-AU" sz="1800" b="1" dirty="0"/>
          </a:p>
          <a:p>
            <a:pPr lvl="0"/>
            <a:r>
              <a:rPr lang="en-AU" sz="1800" b="1" dirty="0"/>
              <a:t>Special Purpose Travel – for an family member to visit the school</a:t>
            </a:r>
          </a:p>
          <a:p>
            <a:pPr lvl="1"/>
            <a:r>
              <a:rPr lang="en-AU" sz="1400" dirty="0"/>
              <a:t>For a boarding student who is under threat of expulsion because of serious problems of adjustment and a visit is expected to stabilise the situation</a:t>
            </a:r>
          </a:p>
          <a:p>
            <a:pPr lvl="1"/>
            <a:endParaRPr lang="en-AU" sz="1400" dirty="0"/>
          </a:p>
          <a:p>
            <a:pPr lvl="1"/>
            <a:r>
              <a:rPr lang="en-AU" sz="1400" dirty="0"/>
              <a:t> For a student will be participating in a school event, such as but not limited to a graduation, school play, award ceremony, teacher/parent interview or sporting event. </a:t>
            </a:r>
          </a:p>
          <a:p>
            <a:pPr lvl="1"/>
            <a:endParaRPr lang="en-AU" sz="1400" dirty="0"/>
          </a:p>
          <a:p>
            <a:pPr lvl="1"/>
            <a:r>
              <a:rPr lang="en-AU" sz="1400" dirty="0"/>
              <a:t>A maximum of three return trips per student per calendar year can be approved under Special Purpose visit travel. </a:t>
            </a:r>
          </a:p>
        </p:txBody>
      </p:sp>
    </p:spTree>
    <p:extLst>
      <p:ext uri="{BB962C8B-B14F-4D97-AF65-F5344CB8AC3E}">
        <p14:creationId xmlns:p14="http://schemas.microsoft.com/office/powerpoint/2010/main" val="321980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720000" y="1600200"/>
            <a:ext cx="7770857" cy="4525963"/>
          </a:xfrm>
        </p:spPr>
        <p:txBody>
          <a:bodyPr>
            <a:normAutofit fontScale="85000" lnSpcReduction="20000"/>
          </a:bodyPr>
          <a:lstStyle/>
          <a:p>
            <a:r>
              <a:rPr lang="en-AU" dirty="0"/>
              <a:t>Family support</a:t>
            </a:r>
          </a:p>
          <a:p>
            <a:pPr lvl="1"/>
            <a:r>
              <a:rPr lang="en-AU" dirty="0"/>
              <a:t>Does the family want the student to be away from home, and if so, why? are the family prepared to do ‘tough love’</a:t>
            </a:r>
          </a:p>
          <a:p>
            <a:r>
              <a:rPr lang="en-AU" dirty="0"/>
              <a:t>Does the student want to come to boarding school?</a:t>
            </a:r>
          </a:p>
          <a:p>
            <a:r>
              <a:rPr lang="en-AU" dirty="0"/>
              <a:t>Determination of the student to succeed</a:t>
            </a:r>
          </a:p>
          <a:p>
            <a:r>
              <a:rPr lang="en-AU" dirty="0"/>
              <a:t>Student’s:</a:t>
            </a:r>
          </a:p>
          <a:p>
            <a:pPr lvl="2"/>
            <a:r>
              <a:rPr lang="en-AU" sz="2800" dirty="0"/>
              <a:t>school attendance</a:t>
            </a:r>
          </a:p>
          <a:p>
            <a:pPr lvl="2"/>
            <a:r>
              <a:rPr lang="en-AU" sz="2800" dirty="0"/>
              <a:t>school involvement</a:t>
            </a:r>
          </a:p>
          <a:p>
            <a:pPr lvl="2"/>
            <a:r>
              <a:rPr lang="en-AU" sz="2800" dirty="0"/>
              <a:t>school grades</a:t>
            </a:r>
          </a:p>
          <a:p>
            <a:pPr lvl="2"/>
            <a:r>
              <a:rPr lang="en-AU" sz="2800" dirty="0"/>
              <a:t>extra activities &amp; sports</a:t>
            </a:r>
          </a:p>
          <a:p>
            <a:r>
              <a:rPr lang="en-AU" dirty="0"/>
              <a:t>Funding – who is going to pay the costs </a:t>
            </a:r>
          </a:p>
          <a:p>
            <a:endParaRPr lang="en-US" dirty="0"/>
          </a:p>
        </p:txBody>
      </p:sp>
      <p:sp>
        <p:nvSpPr>
          <p:cNvPr id="3" name="Title 2"/>
          <p:cNvSpPr>
            <a:spLocks noGrp="1"/>
          </p:cNvSpPr>
          <p:nvPr>
            <p:ph type="title"/>
          </p:nvPr>
        </p:nvSpPr>
        <p:spPr>
          <a:xfrm>
            <a:off x="1080000" y="54000"/>
            <a:ext cx="6670629" cy="1143000"/>
          </a:xfrm>
        </p:spPr>
        <p:txBody>
          <a:bodyPr>
            <a:normAutofit fontScale="90000"/>
          </a:bodyPr>
          <a:lstStyle/>
          <a:p>
            <a:r>
              <a:rPr lang="en-US" dirty="0"/>
              <a:t>What boarding schools look for when selecting a student to attend their school</a:t>
            </a:r>
          </a:p>
        </p:txBody>
      </p:sp>
    </p:spTree>
    <p:extLst>
      <p:ext uri="{BB962C8B-B14F-4D97-AF65-F5344CB8AC3E}">
        <p14:creationId xmlns:p14="http://schemas.microsoft.com/office/powerpoint/2010/main" val="1007574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D09A6-94CC-456C-ADC6-0D2D0126D285}"/>
              </a:ext>
            </a:extLst>
          </p:cNvPr>
          <p:cNvSpPr>
            <a:spLocks noGrp="1"/>
          </p:cNvSpPr>
          <p:nvPr>
            <p:ph type="ctrTitle"/>
          </p:nvPr>
        </p:nvSpPr>
        <p:spPr>
          <a:xfrm>
            <a:off x="374469" y="2889000"/>
            <a:ext cx="7041531" cy="1080000"/>
          </a:xfrm>
        </p:spPr>
        <p:txBody>
          <a:bodyPr>
            <a:normAutofit fontScale="90000"/>
          </a:bodyPr>
          <a:lstStyle/>
          <a:p>
            <a:r>
              <a:rPr lang="en-AU" dirty="0"/>
              <a:t>Whenever family members are in Perth ask them to visit the boarding school</a:t>
            </a:r>
          </a:p>
        </p:txBody>
      </p:sp>
    </p:spTree>
    <p:extLst>
      <p:ext uri="{BB962C8B-B14F-4D97-AF65-F5344CB8AC3E}">
        <p14:creationId xmlns:p14="http://schemas.microsoft.com/office/powerpoint/2010/main" val="72478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D45F2-F652-4B49-B551-FF9F774B01AA}"/>
              </a:ext>
            </a:extLst>
          </p:cNvPr>
          <p:cNvSpPr>
            <a:spLocks noGrp="1"/>
          </p:cNvSpPr>
          <p:nvPr>
            <p:ph type="title"/>
          </p:nvPr>
        </p:nvSpPr>
        <p:spPr>
          <a:xfrm>
            <a:off x="1080000" y="54000"/>
            <a:ext cx="6653211" cy="1143000"/>
          </a:xfrm>
        </p:spPr>
        <p:txBody>
          <a:bodyPr/>
          <a:lstStyle/>
          <a:p>
            <a:r>
              <a:rPr lang="en-AU" dirty="0"/>
              <a:t>What can schools do to help the family apply to a boarding school?</a:t>
            </a:r>
          </a:p>
        </p:txBody>
      </p:sp>
      <p:sp>
        <p:nvSpPr>
          <p:cNvPr id="3" name="Content Placeholder 2">
            <a:extLst>
              <a:ext uri="{FF2B5EF4-FFF2-40B4-BE49-F238E27FC236}">
                <a16:creationId xmlns:a16="http://schemas.microsoft.com/office/drawing/2014/main" id="{7A607269-1557-4A75-9C1D-57EB8BA09F37}"/>
              </a:ext>
            </a:extLst>
          </p:cNvPr>
          <p:cNvSpPr>
            <a:spLocks noGrp="1"/>
          </p:cNvSpPr>
          <p:nvPr>
            <p:ph idx="1"/>
          </p:nvPr>
        </p:nvSpPr>
        <p:spPr/>
        <p:txBody>
          <a:bodyPr>
            <a:normAutofit fontScale="55000" lnSpcReduction="20000"/>
          </a:bodyPr>
          <a:lstStyle/>
          <a:p>
            <a:pPr marL="0" indent="0">
              <a:buNone/>
            </a:pPr>
            <a:r>
              <a:rPr lang="en-AU" sz="4000" dirty="0"/>
              <a:t>Ask the family to:</a:t>
            </a:r>
            <a:endParaRPr lang="en-AU" sz="3400" dirty="0"/>
          </a:p>
          <a:p>
            <a:endParaRPr lang="en-AU" dirty="0"/>
          </a:p>
          <a:p>
            <a:r>
              <a:rPr lang="en-AU" sz="3800" dirty="0"/>
              <a:t>Contact the boarding school for an application (normally 18 months before the year they want their child to attend)</a:t>
            </a:r>
          </a:p>
          <a:p>
            <a:endParaRPr lang="en-AU" sz="3800" dirty="0"/>
          </a:p>
          <a:p>
            <a:r>
              <a:rPr lang="en-AU" sz="3800" dirty="0"/>
              <a:t>Get a copy of the student’s:</a:t>
            </a:r>
          </a:p>
          <a:p>
            <a:pPr lvl="1"/>
            <a:r>
              <a:rPr lang="en-AU" sz="3200" dirty="0"/>
              <a:t> birth certificate (not extract)</a:t>
            </a:r>
          </a:p>
          <a:p>
            <a:pPr lvl="1"/>
            <a:r>
              <a:rPr lang="en-AU" sz="3200" dirty="0"/>
              <a:t>past school reports</a:t>
            </a:r>
          </a:p>
          <a:p>
            <a:pPr lvl="1"/>
            <a:r>
              <a:rPr lang="en-AU" sz="3200" dirty="0"/>
              <a:t>immunisation record</a:t>
            </a:r>
          </a:p>
          <a:p>
            <a:pPr lvl="1"/>
            <a:r>
              <a:rPr lang="en-AU" sz="3200" dirty="0"/>
              <a:t>supporting letters from current school and community members</a:t>
            </a:r>
          </a:p>
          <a:p>
            <a:pPr lvl="1"/>
            <a:r>
              <a:rPr lang="en-AU" sz="3200" dirty="0"/>
              <a:t>school and community awards</a:t>
            </a:r>
          </a:p>
          <a:p>
            <a:pPr lvl="1"/>
            <a:r>
              <a:rPr lang="en-AU" sz="3200" dirty="0"/>
              <a:t>copies of any religious ceremony records (baptism, etc.)</a:t>
            </a:r>
          </a:p>
          <a:p>
            <a:endParaRPr lang="en-AU" sz="3800" dirty="0"/>
          </a:p>
          <a:p>
            <a:r>
              <a:rPr lang="en-AU" sz="3800" dirty="0"/>
              <a:t>Start the process of applying for ABSTUDY</a:t>
            </a:r>
          </a:p>
          <a:p>
            <a:endParaRPr lang="en-AU" dirty="0"/>
          </a:p>
        </p:txBody>
      </p:sp>
    </p:spTree>
    <p:extLst>
      <p:ext uri="{BB962C8B-B14F-4D97-AF65-F5344CB8AC3E}">
        <p14:creationId xmlns:p14="http://schemas.microsoft.com/office/powerpoint/2010/main" val="179570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80A1D-73F3-4A52-A23A-8001D2F68434}"/>
              </a:ext>
            </a:extLst>
          </p:cNvPr>
          <p:cNvSpPr>
            <a:spLocks noGrp="1"/>
          </p:cNvSpPr>
          <p:nvPr>
            <p:ph type="title"/>
          </p:nvPr>
        </p:nvSpPr>
        <p:spPr>
          <a:xfrm>
            <a:off x="1080000" y="54000"/>
            <a:ext cx="6714171" cy="1143000"/>
          </a:xfrm>
        </p:spPr>
        <p:txBody>
          <a:bodyPr>
            <a:normAutofit/>
          </a:bodyPr>
          <a:lstStyle/>
          <a:p>
            <a:r>
              <a:rPr lang="en-AU" sz="2800" dirty="0"/>
              <a:t>What schools can remind families of</a:t>
            </a:r>
          </a:p>
        </p:txBody>
      </p:sp>
      <p:sp>
        <p:nvSpPr>
          <p:cNvPr id="3" name="Content Placeholder 2">
            <a:extLst>
              <a:ext uri="{FF2B5EF4-FFF2-40B4-BE49-F238E27FC236}">
                <a16:creationId xmlns:a16="http://schemas.microsoft.com/office/drawing/2014/main" id="{59A3BD49-BC64-4B06-975B-6B494720719D}"/>
              </a:ext>
            </a:extLst>
          </p:cNvPr>
          <p:cNvSpPr>
            <a:spLocks noGrp="1"/>
          </p:cNvSpPr>
          <p:nvPr>
            <p:ph idx="1"/>
          </p:nvPr>
        </p:nvSpPr>
        <p:spPr/>
        <p:txBody>
          <a:bodyPr>
            <a:normAutofit/>
          </a:bodyPr>
          <a:lstStyle/>
          <a:p>
            <a:pPr marL="0" indent="0">
              <a:buNone/>
            </a:pPr>
            <a:r>
              <a:rPr lang="en-AU" sz="2600" dirty="0"/>
              <a:t>What families need to organise before sending their student to boarding school:</a:t>
            </a:r>
          </a:p>
          <a:p>
            <a:pPr marL="457200" lvl="1" indent="0">
              <a:buNone/>
            </a:pPr>
            <a:endParaRPr lang="en-AU" sz="2200" dirty="0"/>
          </a:p>
          <a:p>
            <a:pPr lvl="1"/>
            <a:r>
              <a:rPr lang="en-AU" sz="2200" dirty="0"/>
              <a:t>Duplicate Medicare card</a:t>
            </a:r>
          </a:p>
          <a:p>
            <a:pPr lvl="1"/>
            <a:r>
              <a:rPr lang="en-AU" sz="2200" dirty="0"/>
              <a:t>student's own bank account and EFTPOS card</a:t>
            </a:r>
          </a:p>
          <a:p>
            <a:pPr lvl="1"/>
            <a:r>
              <a:rPr lang="en-AU" sz="2200" dirty="0"/>
              <a:t>student's Tax File Number</a:t>
            </a:r>
          </a:p>
          <a:p>
            <a:pPr lvl="1"/>
            <a:r>
              <a:rPr lang="en-AU" sz="2200" dirty="0"/>
              <a:t>student's dental check up </a:t>
            </a:r>
          </a:p>
          <a:p>
            <a:pPr lvl="1"/>
            <a:r>
              <a:rPr lang="en-AU" sz="2200" dirty="0"/>
              <a:t>student's hearing check up</a:t>
            </a:r>
          </a:p>
          <a:p>
            <a:pPr lvl="1"/>
            <a:r>
              <a:rPr lang="en-AU" sz="2200" dirty="0"/>
              <a:t>Student’s eye testing</a:t>
            </a:r>
          </a:p>
          <a:p>
            <a:pPr lvl="1"/>
            <a:r>
              <a:rPr lang="en-AU" sz="2200" dirty="0"/>
              <a:t>The family have someone in Perth to be a guardian, in case of an emergency.</a:t>
            </a:r>
          </a:p>
        </p:txBody>
      </p:sp>
    </p:spTree>
    <p:extLst>
      <p:ext uri="{BB962C8B-B14F-4D97-AF65-F5344CB8AC3E}">
        <p14:creationId xmlns:p14="http://schemas.microsoft.com/office/powerpoint/2010/main" val="37102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DD152-7508-46AB-8A85-B8574895B73C}"/>
              </a:ext>
            </a:extLst>
          </p:cNvPr>
          <p:cNvSpPr>
            <a:spLocks noGrp="1"/>
          </p:cNvSpPr>
          <p:nvPr>
            <p:ph type="ctrTitle"/>
          </p:nvPr>
        </p:nvSpPr>
        <p:spPr>
          <a:xfrm>
            <a:off x="936000" y="2889000"/>
            <a:ext cx="6480000" cy="1080000"/>
          </a:xfrm>
        </p:spPr>
        <p:txBody>
          <a:bodyPr>
            <a:normAutofit fontScale="90000"/>
          </a:bodyPr>
          <a:lstStyle/>
          <a:p>
            <a:r>
              <a:rPr lang="en-AU" dirty="0"/>
              <a:t>How to help prepare your student for boarding school</a:t>
            </a:r>
          </a:p>
        </p:txBody>
      </p:sp>
    </p:spTree>
    <p:extLst>
      <p:ext uri="{BB962C8B-B14F-4D97-AF65-F5344CB8AC3E}">
        <p14:creationId xmlns:p14="http://schemas.microsoft.com/office/powerpoint/2010/main" val="353387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85BD-AC02-4399-B91C-AFE7DD8024D1}"/>
              </a:ext>
            </a:extLst>
          </p:cNvPr>
          <p:cNvSpPr>
            <a:spLocks noGrp="1"/>
          </p:cNvSpPr>
          <p:nvPr>
            <p:ph type="title"/>
          </p:nvPr>
        </p:nvSpPr>
        <p:spPr/>
        <p:txBody>
          <a:bodyPr/>
          <a:lstStyle/>
          <a:p>
            <a:r>
              <a:rPr lang="en-AU" dirty="0"/>
              <a:t>Boarding School and Homework</a:t>
            </a:r>
          </a:p>
        </p:txBody>
      </p:sp>
      <p:sp>
        <p:nvSpPr>
          <p:cNvPr id="3" name="Content Placeholder 2">
            <a:extLst>
              <a:ext uri="{FF2B5EF4-FFF2-40B4-BE49-F238E27FC236}">
                <a16:creationId xmlns:a16="http://schemas.microsoft.com/office/drawing/2014/main" id="{BEB97E47-A32E-4E79-B8F3-975D20A849A9}"/>
              </a:ext>
            </a:extLst>
          </p:cNvPr>
          <p:cNvSpPr>
            <a:spLocks noGrp="1"/>
          </p:cNvSpPr>
          <p:nvPr>
            <p:ph idx="1"/>
          </p:nvPr>
        </p:nvSpPr>
        <p:spPr/>
        <p:txBody>
          <a:bodyPr>
            <a:normAutofit fontScale="70000" lnSpcReduction="20000"/>
          </a:bodyPr>
          <a:lstStyle/>
          <a:p>
            <a:pPr marL="0" lvl="0" indent="0">
              <a:buNone/>
            </a:pPr>
            <a:r>
              <a:rPr lang="en-AU" b="1" dirty="0"/>
              <a:t>Starting now</a:t>
            </a:r>
          </a:p>
          <a:p>
            <a:pPr lvl="0"/>
            <a:r>
              <a:rPr lang="en-AU" dirty="0"/>
              <a:t>ask your student to do a  minimum ½ hr study after dinner every night</a:t>
            </a:r>
          </a:p>
          <a:p>
            <a:pPr lvl="0"/>
            <a:r>
              <a:rPr lang="en-AU" dirty="0"/>
              <a:t>Give your student extra homework</a:t>
            </a:r>
          </a:p>
          <a:p>
            <a:pPr lvl="0"/>
            <a:r>
              <a:rPr lang="en-AU" dirty="0"/>
              <a:t>Get your student to read as much as possible</a:t>
            </a:r>
          </a:p>
          <a:p>
            <a:pPr marL="0" lvl="0" indent="0">
              <a:buNone/>
            </a:pPr>
            <a:endParaRPr lang="en-AU" dirty="0"/>
          </a:p>
          <a:p>
            <a:pPr marL="0" lvl="0" indent="0">
              <a:buNone/>
            </a:pPr>
            <a:r>
              <a:rPr lang="en-AU" b="1" dirty="0"/>
              <a:t>Once your student is at boarding school:</a:t>
            </a:r>
          </a:p>
          <a:p>
            <a:pPr lvl="0"/>
            <a:r>
              <a:rPr lang="en-AU" dirty="0"/>
              <a:t>Your student will be expected to do a minimum of 1 ½ hr of homework a night</a:t>
            </a:r>
          </a:p>
          <a:p>
            <a:pPr lvl="0"/>
            <a:r>
              <a:rPr lang="en-AU" dirty="0"/>
              <a:t>Your student will be expected to do swimming lessons &amp; school swimming carnivals.</a:t>
            </a:r>
          </a:p>
          <a:p>
            <a:pPr lvl="0"/>
            <a:r>
              <a:rPr lang="en-AU" dirty="0"/>
              <a:t>Your student will be expected to wear all school uniform items all day – including shoes &amp; ties.</a:t>
            </a:r>
          </a:p>
          <a:p>
            <a:endParaRPr lang="en-AU" dirty="0"/>
          </a:p>
          <a:p>
            <a:endParaRPr lang="en-AU" dirty="0"/>
          </a:p>
        </p:txBody>
      </p:sp>
    </p:spTree>
    <p:extLst>
      <p:ext uri="{BB962C8B-B14F-4D97-AF65-F5344CB8AC3E}">
        <p14:creationId xmlns:p14="http://schemas.microsoft.com/office/powerpoint/2010/main" val="4293230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4E722-E050-4CF8-AE83-307145A644D4}"/>
              </a:ext>
            </a:extLst>
          </p:cNvPr>
          <p:cNvSpPr>
            <a:spLocks noGrp="1"/>
          </p:cNvSpPr>
          <p:nvPr>
            <p:ph type="title"/>
          </p:nvPr>
        </p:nvSpPr>
        <p:spPr/>
        <p:txBody>
          <a:bodyPr/>
          <a:lstStyle/>
          <a:p>
            <a:r>
              <a:rPr lang="en-AU" dirty="0"/>
              <a:t>Living as a boarding student</a:t>
            </a:r>
          </a:p>
        </p:txBody>
      </p:sp>
      <p:sp>
        <p:nvSpPr>
          <p:cNvPr id="3" name="Content Placeholder 2">
            <a:extLst>
              <a:ext uri="{FF2B5EF4-FFF2-40B4-BE49-F238E27FC236}">
                <a16:creationId xmlns:a16="http://schemas.microsoft.com/office/drawing/2014/main" id="{167430D5-AFA3-4A1B-88BD-99AFE2499CC0}"/>
              </a:ext>
            </a:extLst>
          </p:cNvPr>
          <p:cNvSpPr>
            <a:spLocks noGrp="1"/>
          </p:cNvSpPr>
          <p:nvPr>
            <p:ph idx="1"/>
          </p:nvPr>
        </p:nvSpPr>
        <p:spPr/>
        <p:txBody>
          <a:bodyPr>
            <a:normAutofit fontScale="70000" lnSpcReduction="20000"/>
          </a:bodyPr>
          <a:lstStyle/>
          <a:p>
            <a:pPr lvl="0"/>
            <a:r>
              <a:rPr lang="en-AU" dirty="0"/>
              <a:t>Get your student to attend school camps at their current school.</a:t>
            </a:r>
          </a:p>
          <a:p>
            <a:pPr lvl="0"/>
            <a:r>
              <a:rPr lang="en-AU" dirty="0"/>
              <a:t>Get your student to start spending weekends away from their immediate family. </a:t>
            </a:r>
          </a:p>
          <a:p>
            <a:pPr lvl="1"/>
            <a:r>
              <a:rPr lang="en-AU" dirty="0"/>
              <a:t>Boarding students are expected to sleep in their own bed (sometimes in their own room) alone. </a:t>
            </a:r>
          </a:p>
          <a:p>
            <a:pPr lvl="1"/>
            <a:r>
              <a:rPr lang="en-AU" dirty="0"/>
              <a:t>Boarding students are encouraged to join in as many activities as possible. Joining in helps student to feel at home and they will make lots of new friends. </a:t>
            </a:r>
          </a:p>
          <a:p>
            <a:pPr lvl="1"/>
            <a:r>
              <a:rPr lang="en-AU" dirty="0"/>
              <a:t>Get your student to role play how to introduce </a:t>
            </a:r>
            <a:r>
              <a:rPr lang="en-AU" dirty="0" err="1"/>
              <a:t>themself</a:t>
            </a:r>
            <a:r>
              <a:rPr lang="en-AU" dirty="0"/>
              <a:t> to a stranger.</a:t>
            </a:r>
          </a:p>
          <a:p>
            <a:pPr lvl="0"/>
            <a:r>
              <a:rPr lang="en-AU" dirty="0"/>
              <a:t>Remind your student that they cannot just walk into someone’s room</a:t>
            </a:r>
          </a:p>
          <a:p>
            <a:pPr lvl="1"/>
            <a:r>
              <a:rPr lang="en-AU" dirty="0"/>
              <a:t>get your student to knocking on classroom doors before entering</a:t>
            </a:r>
          </a:p>
          <a:p>
            <a:pPr lvl="0"/>
            <a:r>
              <a:rPr lang="en-AU" dirty="0"/>
              <a:t>Remind your student they need to say please and thank you.</a:t>
            </a:r>
          </a:p>
        </p:txBody>
      </p:sp>
    </p:spTree>
    <p:extLst>
      <p:ext uri="{BB962C8B-B14F-4D97-AF65-F5344CB8AC3E}">
        <p14:creationId xmlns:p14="http://schemas.microsoft.com/office/powerpoint/2010/main" val="299406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7542-B874-4347-8E84-5EE80DFF078D}"/>
              </a:ext>
            </a:extLst>
          </p:cNvPr>
          <p:cNvSpPr>
            <a:spLocks noGrp="1"/>
          </p:cNvSpPr>
          <p:nvPr>
            <p:ph type="ctrTitle"/>
          </p:nvPr>
        </p:nvSpPr>
        <p:spPr>
          <a:xfrm>
            <a:off x="936000" y="2664837"/>
            <a:ext cx="6480000" cy="1080000"/>
          </a:xfrm>
        </p:spPr>
        <p:txBody>
          <a:bodyPr>
            <a:normAutofit fontScale="90000"/>
          </a:bodyPr>
          <a:lstStyle/>
          <a:p>
            <a:r>
              <a:rPr lang="en-AU" dirty="0"/>
              <a:t>How to help prepare the family for sending your student to boarding school</a:t>
            </a:r>
          </a:p>
        </p:txBody>
      </p:sp>
    </p:spTree>
    <p:extLst>
      <p:ext uri="{BB962C8B-B14F-4D97-AF65-F5344CB8AC3E}">
        <p14:creationId xmlns:p14="http://schemas.microsoft.com/office/powerpoint/2010/main" val="3284299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45D8-335A-4D2D-BE3B-9C52FD673FDF}"/>
              </a:ext>
            </a:extLst>
          </p:cNvPr>
          <p:cNvSpPr>
            <a:spLocks noGrp="1"/>
          </p:cNvSpPr>
          <p:nvPr>
            <p:ph type="title"/>
          </p:nvPr>
        </p:nvSpPr>
        <p:spPr>
          <a:xfrm>
            <a:off x="1080000" y="54000"/>
            <a:ext cx="6775131" cy="1143000"/>
          </a:xfrm>
        </p:spPr>
        <p:txBody>
          <a:bodyPr>
            <a:normAutofit fontScale="90000"/>
          </a:bodyPr>
          <a:lstStyle/>
          <a:p>
            <a:r>
              <a:rPr lang="en-AU" dirty="0"/>
              <a:t>Remind families to talk about money for the student to attend boarding school</a:t>
            </a:r>
          </a:p>
        </p:txBody>
      </p:sp>
      <p:sp>
        <p:nvSpPr>
          <p:cNvPr id="3" name="Content Placeholder 2">
            <a:extLst>
              <a:ext uri="{FF2B5EF4-FFF2-40B4-BE49-F238E27FC236}">
                <a16:creationId xmlns:a16="http://schemas.microsoft.com/office/drawing/2014/main" id="{5873CDF7-136D-4CFB-B5D9-9B35FE498624}"/>
              </a:ext>
            </a:extLst>
          </p:cNvPr>
          <p:cNvSpPr>
            <a:spLocks noGrp="1"/>
          </p:cNvSpPr>
          <p:nvPr>
            <p:ph idx="1"/>
          </p:nvPr>
        </p:nvSpPr>
        <p:spPr/>
        <p:txBody>
          <a:bodyPr>
            <a:normAutofit fontScale="47500" lnSpcReduction="20000"/>
          </a:bodyPr>
          <a:lstStyle/>
          <a:p>
            <a:pPr marL="0" lvl="0" indent="0">
              <a:buNone/>
            </a:pPr>
            <a:r>
              <a:rPr lang="en-AU" b="1" dirty="0"/>
              <a:t>The family will need to provide money for their child while in Perth</a:t>
            </a:r>
          </a:p>
          <a:p>
            <a:pPr lvl="0"/>
            <a:r>
              <a:rPr lang="en-AU" dirty="0"/>
              <a:t>Your student will need money for weekend activities</a:t>
            </a:r>
          </a:p>
          <a:p>
            <a:pPr lvl="0"/>
            <a:r>
              <a:rPr lang="en-AU" dirty="0"/>
              <a:t>Your student will need money for personal items</a:t>
            </a:r>
          </a:p>
          <a:p>
            <a:pPr lvl="0"/>
            <a:r>
              <a:rPr lang="en-AU" dirty="0"/>
              <a:t>Your student will need money to buy medicine if they get sick</a:t>
            </a:r>
          </a:p>
          <a:p>
            <a:pPr marL="0" lvl="0" indent="0">
              <a:buNone/>
            </a:pPr>
            <a:endParaRPr lang="en-AU" dirty="0"/>
          </a:p>
          <a:p>
            <a:pPr marL="0" lvl="0" indent="0">
              <a:buNone/>
            </a:pPr>
            <a:r>
              <a:rPr lang="en-AU" b="1" dirty="0"/>
              <a:t>The family will need to cover additional costs</a:t>
            </a:r>
          </a:p>
          <a:p>
            <a:pPr lvl="0"/>
            <a:r>
              <a:rPr lang="en-AU" dirty="0"/>
              <a:t>Ask the family to discuss with the boarding school what they will and wont pay for:</a:t>
            </a:r>
          </a:p>
          <a:p>
            <a:pPr lvl="1"/>
            <a:r>
              <a:rPr lang="en-AU" dirty="0"/>
              <a:t>School uniforms &amp; shoes</a:t>
            </a:r>
          </a:p>
          <a:p>
            <a:pPr lvl="1"/>
            <a:r>
              <a:rPr lang="en-AU" dirty="0"/>
              <a:t>Laptops</a:t>
            </a:r>
          </a:p>
          <a:p>
            <a:pPr lvl="1"/>
            <a:r>
              <a:rPr lang="en-AU" dirty="0"/>
              <a:t>School books</a:t>
            </a:r>
          </a:p>
          <a:p>
            <a:pPr lvl="1"/>
            <a:r>
              <a:rPr lang="en-AU" dirty="0"/>
              <a:t>Pens &amp; pencils</a:t>
            </a:r>
          </a:p>
          <a:p>
            <a:pPr lvl="1"/>
            <a:r>
              <a:rPr lang="en-AU" dirty="0"/>
              <a:t>Sporting fees and sporting uniforms</a:t>
            </a:r>
          </a:p>
          <a:p>
            <a:pPr lvl="1"/>
            <a:r>
              <a:rPr lang="en-AU" dirty="0"/>
              <a:t>School camps</a:t>
            </a:r>
          </a:p>
          <a:p>
            <a:pPr lvl="1"/>
            <a:r>
              <a:rPr lang="en-AU" dirty="0"/>
              <a:t>Boarding house activities</a:t>
            </a:r>
          </a:p>
          <a:p>
            <a:pPr marL="457200" lvl="1" indent="0">
              <a:buNone/>
            </a:pPr>
            <a:endParaRPr lang="en-AU" dirty="0"/>
          </a:p>
          <a:p>
            <a:pPr lvl="0"/>
            <a:r>
              <a:rPr lang="en-AU" dirty="0"/>
              <a:t>Parents need to know how much is the ‘gap’ and how they are going to cover the ‘gap’ in fees</a:t>
            </a:r>
          </a:p>
          <a:p>
            <a:pPr marL="0" lvl="0" indent="0">
              <a:buNone/>
            </a:pPr>
            <a:endParaRPr lang="en-AU" dirty="0"/>
          </a:p>
          <a:p>
            <a:pPr lvl="0"/>
            <a:r>
              <a:rPr lang="en-AU" dirty="0"/>
              <a:t>Remind the family to apply for ABSTUDY</a:t>
            </a:r>
          </a:p>
          <a:p>
            <a:pPr lvl="1"/>
            <a:r>
              <a:rPr lang="en-AU" dirty="0"/>
              <a:t>The student will need a Tax File Number (ABSTUDY will be stopped when the student turns 16 years old)</a:t>
            </a:r>
          </a:p>
        </p:txBody>
      </p:sp>
    </p:spTree>
    <p:extLst>
      <p:ext uri="{BB962C8B-B14F-4D97-AF65-F5344CB8AC3E}">
        <p14:creationId xmlns:p14="http://schemas.microsoft.com/office/powerpoint/2010/main" val="28017929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24&quot;&gt;&lt;/object&gt;&lt;object type=&quot;2&quot; unique_id=&quot;10025&quot;&gt;&lt;object type=&quot;3&quot; unique_id=&quot;10026&quot;&gt;&lt;property id=&quot;20148&quot; value=&quot;5&quot;/&gt;&lt;property id=&quot;20300&quot; value=&quot;Slide 1&quot;/&gt;&lt;property id=&quot;20307&quot; value=&quot;256&quot;/&gt;&lt;/object&gt;&lt;object type=&quot;3&quot; unique_id=&quot;10027&quot;&gt;&lt;property id=&quot;20148&quot; value=&quot;5&quot;/&gt;&lt;property id=&quot;20300&quot; value=&quot;Slide 2&quot;/&gt;&lt;property id=&quot;20307&quot; value=&quot;257&quot;/&gt;&lt;/object&gt;&lt;/object&gt;&lt;/object&gt;&lt;/database&gt;"/>
  <p:tag name="SECTOMILLISECCONVERTED" val="1"/>
</p:tagLst>
</file>

<file path=ppt/theme/theme1.xml><?xml version="1.0" encoding="utf-8"?>
<a:theme xmlns:a="http://schemas.openxmlformats.org/drawingml/2006/main" name="Office Theme">
  <a:themeElements>
    <a:clrScheme name="Custom 10">
      <a:dk1>
        <a:srgbClr val="333333"/>
      </a:dk1>
      <a:lt1>
        <a:srgbClr val="FFFFFF"/>
      </a:lt1>
      <a:dk2>
        <a:srgbClr val="6C6C6C"/>
      </a:dk2>
      <a:lt2>
        <a:srgbClr val="D8D8D8"/>
      </a:lt2>
      <a:accent1>
        <a:srgbClr val="0082BA"/>
      </a:accent1>
      <a:accent2>
        <a:srgbClr val="6AD1E3"/>
      </a:accent2>
      <a:accent3>
        <a:srgbClr val="006E61"/>
      </a:accent3>
      <a:accent4>
        <a:srgbClr val="653A7B"/>
      </a:accent4>
      <a:accent5>
        <a:srgbClr val="687B3A"/>
      </a:accent5>
      <a:accent6>
        <a:srgbClr val="A29FA3"/>
      </a:accent6>
      <a:hlink>
        <a:srgbClr val="0082BA"/>
      </a:hlink>
      <a:folHlink>
        <a:srgbClr val="0082B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FP AISWA PowerPoint" id="{0452E357-453C-4EBF-91F5-0E5818E22ECF}" vid="{DE823134-32A0-4D89-AB98-D6C0A5EF68B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FFACB2C51979E48B62F2CEE08D3C62B" ma:contentTypeVersion="1" ma:contentTypeDescription="Create a new document." ma:contentTypeScope="" ma:versionID="97b158b31ce76d7fd1c1e7f5070e8c20">
  <xsd:schema xmlns:xsd="http://www.w3.org/2001/XMLSchema" xmlns:xs="http://www.w3.org/2001/XMLSchema" xmlns:p="http://schemas.microsoft.com/office/2006/metadata/properties" xmlns:ns2="8f836245-7ffb-4a03-8fe2-e2fe315594d7" targetNamespace="http://schemas.microsoft.com/office/2006/metadata/properties" ma:root="true" ma:fieldsID="35185990c697de65cd08d0e71670a87b" ns2:_="">
    <xsd:import namespace="8f836245-7ffb-4a03-8fe2-e2fe315594d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836245-7ffb-4a03-8fe2-e2fe315594d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AD1F55-3267-49E0-A874-305C3AA5BAA2}">
  <ds:schemaRefs>
    <ds:schemaRef ds:uri="8f836245-7ffb-4a03-8fe2-e2fe315594d7"/>
    <ds:schemaRef ds:uri="http://purl.org/dc/terms/"/>
    <ds:schemaRef ds:uri="http://schemas.microsoft.com/office/2006/metadata/properties"/>
    <ds:schemaRef ds:uri="http://purl.org/dc/elements/1.1/"/>
    <ds:schemaRef ds:uri="http://www.w3.org/XML/1998/namespace"/>
    <ds:schemaRef ds:uri="http://purl.org/dc/dcmitype/"/>
    <ds:schemaRef ds:uri="http://schemas.microsoft.com/office/infopath/2007/PartnerControls"/>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3FDF03E0-1F1F-41BD-9D87-518EE9F194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836245-7ffb-4a03-8fe2-e2fe315594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76D233-5CB5-477D-A40D-EA6A3D5FEA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FFP AISWA PowerPoint</Template>
  <TotalTime>353</TotalTime>
  <Words>1815</Words>
  <Application>Microsoft Office PowerPoint</Application>
  <PresentationFormat>On-screen Show (4:3)</PresentationFormat>
  <Paragraphs>195</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So your student wants to go to boarding school for Year 7 &amp; beyond</vt:lpstr>
      <vt:lpstr>What boarding schools look for when selecting a student to attend their school</vt:lpstr>
      <vt:lpstr>What can schools do to help the family apply to a boarding school?</vt:lpstr>
      <vt:lpstr>What schools can remind families of</vt:lpstr>
      <vt:lpstr>How to help prepare your student for boarding school</vt:lpstr>
      <vt:lpstr>Boarding School and Homework</vt:lpstr>
      <vt:lpstr>Living as a boarding student</vt:lpstr>
      <vt:lpstr>How to help prepare the family for sending your student to boarding school</vt:lpstr>
      <vt:lpstr>Remind families to talk about money for the student to attend boarding school</vt:lpstr>
      <vt:lpstr>Health and Hygiene</vt:lpstr>
      <vt:lpstr>Boarding School</vt:lpstr>
      <vt:lpstr>Funding Opportunities</vt:lpstr>
      <vt:lpstr>A Brief Introduction to ABSTUDY</vt:lpstr>
      <vt:lpstr>ABSTUDY – Who Can Access</vt:lpstr>
      <vt:lpstr>How to Apply for ABSTUDY</vt:lpstr>
      <vt:lpstr>Your student's Entitlements - Fees</vt:lpstr>
      <vt:lpstr>Your student's Entitlements - Travel</vt:lpstr>
      <vt:lpstr>Your student's Entitlements - Travel</vt:lpstr>
      <vt:lpstr>Your student's Entitlements - Travel</vt:lpstr>
      <vt:lpstr>Whenever family members are in Perth ask them to visit the boarding school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Katelyn Stubberfield</dc:creator>
  <cp:lastModifiedBy>Katelyn Stubberfield</cp:lastModifiedBy>
  <cp:revision>22</cp:revision>
  <dcterms:created xsi:type="dcterms:W3CDTF">2020-05-12T01:37:52Z</dcterms:created>
  <dcterms:modified xsi:type="dcterms:W3CDTF">2020-07-14T01:29:55Z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0x0101000FFACB2C51979E48B62F2CEE08D3C62B</vt:lpwstr>
  </property>
</Properties>
</file>