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1" r:id="rId9"/>
    <p:sldId id="260" r:id="rId10"/>
    <p:sldId id="262" r:id="rId11"/>
    <p:sldId id="263" r:id="rId12"/>
    <p:sldId id="264" r:id="rId13"/>
    <p:sldId id="265" r:id="rId14"/>
    <p:sldId id="266" r:id="rId15"/>
    <p:sldId id="267" r:id="rId16"/>
    <p:sldId id="268" r:id="rId17"/>
    <p:sldId id="272" r:id="rId18"/>
    <p:sldId id="270" r:id="rId19"/>
    <p:sldId id="271" r:id="rId20"/>
    <p:sldId id="273" r:id="rId21"/>
    <p:sldId id="275" r:id="rId22"/>
    <p:sldId id="274" r:id="rId23"/>
    <p:sldId id="276" r:id="rId24"/>
    <p:sldId id="269" r:id="rId25"/>
  </p:sldIdLst>
  <p:sldSz cx="9144000" cy="6858000" type="screen4x3"/>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7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82B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29" autoAdjust="0"/>
  </p:normalViewPr>
  <p:slideViewPr>
    <p:cSldViewPr snapToGrid="0" snapToObjects="1">
      <p:cViewPr varScale="1">
        <p:scale>
          <a:sx n="110" d="100"/>
          <a:sy n="110" d="100"/>
        </p:scale>
        <p:origin x="1602" y="108"/>
      </p:cViewPr>
      <p:guideLst>
        <p:guide orient="horz" pos="2160"/>
        <p:guide pos="737"/>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1"/>
            <a:ext cx="9144000" cy="1886465"/>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AU"/>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0497" y="188541"/>
            <a:ext cx="3270098" cy="1380384"/>
          </a:xfrm>
          <a:prstGeom prst="rect">
            <a:avLst/>
          </a:prstGeom>
        </p:spPr>
      </p:pic>
      <p:sp>
        <p:nvSpPr>
          <p:cNvPr id="2" name="Title 1"/>
          <p:cNvSpPr>
            <a:spLocks noGrp="1"/>
          </p:cNvSpPr>
          <p:nvPr>
            <p:ph type="ctrTitle" hasCustomPrompt="1"/>
          </p:nvPr>
        </p:nvSpPr>
        <p:spPr>
          <a:xfrm>
            <a:off x="936000" y="2340000"/>
            <a:ext cx="6480000" cy="1080000"/>
          </a:xfrm>
        </p:spPr>
        <p:txBody>
          <a:bodyPr anchor="t" anchorCtr="0">
            <a:normAutofit/>
          </a:bodyPr>
          <a:lstStyle>
            <a:lvl1pPr algn="l">
              <a:defRPr sz="3600" baseline="0">
                <a:solidFill>
                  <a:srgbClr val="008ABB"/>
                </a:solidFill>
              </a:defRPr>
            </a:lvl1pPr>
          </a:lstStyle>
          <a:p>
            <a:r>
              <a:rPr lang="en-AU" dirty="0"/>
              <a:t>Main Heading </a:t>
            </a:r>
            <a:endParaRPr lang="en-US" dirty="0"/>
          </a:p>
        </p:txBody>
      </p:sp>
      <p:sp>
        <p:nvSpPr>
          <p:cNvPr id="3" name="Subtitle 2"/>
          <p:cNvSpPr>
            <a:spLocks noGrp="1"/>
          </p:cNvSpPr>
          <p:nvPr>
            <p:ph type="subTitle" idx="1" hasCustomPrompt="1"/>
          </p:nvPr>
        </p:nvSpPr>
        <p:spPr>
          <a:xfrm>
            <a:off x="936000" y="3060000"/>
            <a:ext cx="6480000" cy="1080000"/>
          </a:xfrm>
        </p:spPr>
        <p:txBody>
          <a:bodyPr>
            <a:normAutofit/>
          </a:bodyPr>
          <a:lstStyle>
            <a:lvl1pPr marL="0" indent="0" algn="l">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Sub Heading</a:t>
            </a:r>
            <a:endParaRPr lang="en-US" dirty="0"/>
          </a:p>
        </p:txBody>
      </p:sp>
      <p:sp>
        <p:nvSpPr>
          <p:cNvPr id="6" name="Text Placeholder 5"/>
          <p:cNvSpPr>
            <a:spLocks noGrp="1"/>
          </p:cNvSpPr>
          <p:nvPr>
            <p:ph type="body" sz="quarter" idx="11" hasCustomPrompt="1"/>
          </p:nvPr>
        </p:nvSpPr>
        <p:spPr>
          <a:xfrm>
            <a:off x="936625" y="4140000"/>
            <a:ext cx="6480175" cy="720000"/>
          </a:xfrm>
        </p:spPr>
        <p:txBody>
          <a:bodyPr/>
          <a:lstStyle>
            <a:lvl1pPr marL="0" indent="0">
              <a:buNone/>
              <a:defRPr lang="en-US" dirty="0">
                <a:solidFill>
                  <a:schemeClr val="tx1"/>
                </a:solidFill>
              </a:defRPr>
            </a:lvl1pPr>
          </a:lstStyle>
          <a:p>
            <a:pPr lvl="0"/>
            <a:r>
              <a:rPr lang="en-AU" sz="2400" dirty="0">
                <a:solidFill>
                  <a:srgbClr val="000000"/>
                </a:solidFill>
              </a:rPr>
              <a:t>Presented by </a:t>
            </a:r>
            <a:endParaRPr lang="en-US" dirty="0"/>
          </a:p>
        </p:txBody>
      </p:sp>
      <p:sp>
        <p:nvSpPr>
          <p:cNvPr id="9" name="Rectangle 8"/>
          <p:cNvSpPr/>
          <p:nvPr userDrawn="1"/>
        </p:nvSpPr>
        <p:spPr>
          <a:xfrm>
            <a:off x="0" y="6359610"/>
            <a:ext cx="9144000" cy="524769"/>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13817" y="3099249"/>
            <a:ext cx="3049167" cy="3049167"/>
          </a:xfrm>
          <a:prstGeom prst="rect">
            <a:avLst/>
          </a:prstGeom>
        </p:spPr>
      </p:pic>
      <p:pic>
        <p:nvPicPr>
          <p:cNvPr id="11" name="Picture 10" descr="A picture containing food&#10;&#10;Description automatically generated">
            <a:extLst>
              <a:ext uri="{FF2B5EF4-FFF2-40B4-BE49-F238E27FC236}">
                <a16:creationId xmlns:a16="http://schemas.microsoft.com/office/drawing/2014/main" id="{A38ACF54-CC88-40B9-8F47-846B3BE9F0C0}"/>
              </a:ext>
            </a:extLst>
          </p:cNvPr>
          <p:cNvPicPr>
            <a:picLocks noChangeAspect="1"/>
          </p:cNvPicPr>
          <p:nvPr userDrawn="1"/>
        </p:nvPicPr>
        <p:blipFill>
          <a:blip r:embed="rId4"/>
          <a:stretch>
            <a:fillRect/>
          </a:stretch>
        </p:blipFill>
        <p:spPr>
          <a:xfrm>
            <a:off x="7108167" y="181487"/>
            <a:ext cx="1460465" cy="1523487"/>
          </a:xfrm>
          <a:prstGeom prst="rect">
            <a:avLst/>
          </a:prstGeom>
        </p:spPr>
      </p:pic>
    </p:spTree>
    <p:extLst>
      <p:ext uri="{BB962C8B-B14F-4D97-AF65-F5344CB8AC3E}">
        <p14:creationId xmlns:p14="http://schemas.microsoft.com/office/powerpoint/2010/main" val="99129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0000" y="54000"/>
            <a:ext cx="8064000" cy="1143000"/>
          </a:xfrm>
        </p:spPr>
        <p:txBody>
          <a:bodyPr>
            <a:normAutofit/>
          </a:bodyPr>
          <a:lstStyle>
            <a:lvl1pPr algn="l">
              <a:defRPr sz="3200">
                <a:solidFill>
                  <a:schemeClr val="bg1"/>
                </a:solidFill>
              </a:defRPr>
            </a:lvl1pPr>
          </a:lstStyle>
          <a:p>
            <a:r>
              <a:rPr lang="en-AU" dirty="0"/>
              <a:t>Slide Title</a:t>
            </a:r>
            <a:endParaRPr lang="en-US" dirty="0"/>
          </a:p>
        </p:txBody>
      </p:sp>
      <p:sp>
        <p:nvSpPr>
          <p:cNvPr id="7"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
        <p:nvSpPr>
          <p:cNvPr id="9" name="Text Placeholder 2"/>
          <p:cNvSpPr>
            <a:spLocks noGrp="1"/>
          </p:cNvSpPr>
          <p:nvPr>
            <p:ph idx="1"/>
          </p:nvPr>
        </p:nvSpPr>
        <p:spPr>
          <a:xfrm>
            <a:off x="720000" y="1601999"/>
            <a:ext cx="7754530" cy="45241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descr="A picture containing food&#10;&#10;Description automatically generated">
            <a:extLst>
              <a:ext uri="{FF2B5EF4-FFF2-40B4-BE49-F238E27FC236}">
                <a16:creationId xmlns:a16="http://schemas.microsoft.com/office/drawing/2014/main" id="{580AF46F-553B-49F8-9EAE-9B7FC7457EE1}"/>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605822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3" name="Rectangle 12"/>
          <p:cNvSpPr/>
          <p:nvPr userDrawn="1"/>
        </p:nvSpPr>
        <p:spPr>
          <a:xfrm>
            <a:off x="-8238" y="1943099"/>
            <a:ext cx="9152238" cy="2841171"/>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rgbClr val="0082BB"/>
              </a:solidFill>
            </a:endParaRPr>
          </a:p>
        </p:txBody>
      </p:sp>
      <p:sp>
        <p:nvSpPr>
          <p:cNvPr id="2" name="Title 1"/>
          <p:cNvSpPr>
            <a:spLocks noGrp="1"/>
          </p:cNvSpPr>
          <p:nvPr>
            <p:ph type="ctrTitle" hasCustomPrompt="1"/>
          </p:nvPr>
        </p:nvSpPr>
        <p:spPr>
          <a:xfrm>
            <a:off x="936000" y="2534208"/>
            <a:ext cx="6480000" cy="1080000"/>
          </a:xfrm>
        </p:spPr>
        <p:txBody>
          <a:bodyPr anchor="t" anchorCtr="0">
            <a:normAutofit/>
          </a:bodyPr>
          <a:lstStyle>
            <a:lvl1pPr algn="l">
              <a:defRPr sz="3600">
                <a:solidFill>
                  <a:schemeClr val="bg1"/>
                </a:solidFill>
              </a:defRPr>
            </a:lvl1pPr>
          </a:lstStyle>
          <a:p>
            <a:r>
              <a:rPr lang="en-AU" dirty="0"/>
              <a:t>Main Heading </a:t>
            </a:r>
            <a:endParaRPr lang="en-US" dirty="0"/>
          </a:p>
        </p:txBody>
      </p:sp>
      <p:sp>
        <p:nvSpPr>
          <p:cNvPr id="3" name="Subtitle 2"/>
          <p:cNvSpPr>
            <a:spLocks noGrp="1"/>
          </p:cNvSpPr>
          <p:nvPr>
            <p:ph type="subTitle" idx="1" hasCustomPrompt="1"/>
          </p:nvPr>
        </p:nvSpPr>
        <p:spPr>
          <a:xfrm>
            <a:off x="936000" y="3254208"/>
            <a:ext cx="6480000" cy="1080000"/>
          </a:xfrm>
        </p:spPr>
        <p:txBody>
          <a:bodyPr>
            <a:normAutofit/>
          </a:bodyPr>
          <a:lstStyle>
            <a:lvl1pPr marL="0" indent="0" algn="l">
              <a:buNone/>
              <a:defRPr sz="3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Sub Heading</a:t>
            </a:r>
            <a:endParaRPr lang="en-US" dirty="0"/>
          </a:p>
        </p:txBody>
      </p:sp>
      <p:sp>
        <p:nvSpPr>
          <p:cNvPr id="12" name="Rectangle 11"/>
          <p:cNvSpPr/>
          <p:nvPr userDrawn="1"/>
        </p:nvSpPr>
        <p:spPr>
          <a:xfrm>
            <a:off x="-8238" y="6359610"/>
            <a:ext cx="9152238" cy="52476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29168" y="5704145"/>
            <a:ext cx="1984174" cy="934952"/>
          </a:xfrm>
          <a:prstGeom prst="rect">
            <a:avLst/>
          </a:prstGeom>
        </p:spPr>
      </p:pic>
      <p:sp>
        <p:nvSpPr>
          <p:cNvPr id="20"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9" name="Picture 8" descr="A picture containing food&#10;&#10;Description automatically generated">
            <a:extLst>
              <a:ext uri="{FF2B5EF4-FFF2-40B4-BE49-F238E27FC236}">
                <a16:creationId xmlns:a16="http://schemas.microsoft.com/office/drawing/2014/main" id="{AE7557D6-3C63-4360-9922-B28A55504022}"/>
              </a:ext>
            </a:extLst>
          </p:cNvPr>
          <p:cNvPicPr>
            <a:picLocks noChangeAspect="1"/>
          </p:cNvPicPr>
          <p:nvPr userDrawn="1"/>
        </p:nvPicPr>
        <p:blipFill>
          <a:blip r:embed="rId3"/>
          <a:stretch>
            <a:fillRect/>
          </a:stretch>
        </p:blipFill>
        <p:spPr>
          <a:xfrm>
            <a:off x="7593648" y="2731032"/>
            <a:ext cx="1338189" cy="1395935"/>
          </a:xfrm>
          <a:prstGeom prst="rect">
            <a:avLst/>
          </a:prstGeom>
        </p:spPr>
      </p:pic>
    </p:spTree>
    <p:extLst>
      <p:ext uri="{BB962C8B-B14F-4D97-AF65-F5344CB8AC3E}">
        <p14:creationId xmlns:p14="http://schemas.microsoft.com/office/powerpoint/2010/main" val="381025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710" y="1603465"/>
            <a:ext cx="3744000" cy="4536077"/>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0793" y="1603465"/>
            <a:ext cx="3744000" cy="4536077"/>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E8441F28-7C97-40A2-8B74-95A78DCEC494}"/>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427586491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19576" y="1611392"/>
            <a:ext cx="3744000" cy="784808"/>
          </a:xfrm>
        </p:spPr>
        <p:txBody>
          <a:bodyPr anchor="ctr">
            <a:normAutofit/>
          </a:bodyPr>
          <a:lstStyle>
            <a:lvl1pPr marL="0" indent="0">
              <a:buNone/>
              <a:defRPr sz="1575"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719576" y="2354487"/>
            <a:ext cx="3744000" cy="3766349"/>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2669" y="1611392"/>
            <a:ext cx="3744000" cy="784808"/>
          </a:xfrm>
        </p:spPr>
        <p:txBody>
          <a:bodyPr anchor="ctr">
            <a:normAutofit/>
          </a:bodyPr>
          <a:lstStyle>
            <a:lvl1pPr marL="0" indent="0">
              <a:buNone/>
              <a:defRPr sz="1575" b="1">
                <a:solidFill>
                  <a:schemeClr val="accent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32669" y="2354485"/>
            <a:ext cx="3744000" cy="3766349"/>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14"/>
          <p:cNvSpPr>
            <a:spLocks noGrp="1"/>
          </p:cNvSpPr>
          <p:nvPr>
            <p:ph type="ftr" sz="quarter" idx="10"/>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9" name="Picture 8" descr="A picture containing food&#10;&#10;Description automatically generated">
            <a:extLst>
              <a:ext uri="{FF2B5EF4-FFF2-40B4-BE49-F238E27FC236}">
                <a16:creationId xmlns:a16="http://schemas.microsoft.com/office/drawing/2014/main" id="{EEFA9078-090E-47AD-957B-434FF6CAA4EA}"/>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122898205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5" name="Picture 4" descr="A picture containing food&#10;&#10;Description automatically generated">
            <a:extLst>
              <a:ext uri="{FF2B5EF4-FFF2-40B4-BE49-F238E27FC236}">
                <a16:creationId xmlns:a16="http://schemas.microsoft.com/office/drawing/2014/main" id="{DDBE0343-7740-4244-B646-877DD14E67D3}"/>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208478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29168" y="5704145"/>
            <a:ext cx="1984174" cy="934952"/>
          </a:xfrm>
          <a:prstGeom prst="rect">
            <a:avLst/>
          </a:prstGeom>
        </p:spPr>
      </p:pic>
      <p:sp>
        <p:nvSpPr>
          <p:cNvPr id="8"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A52F946D-4299-4083-B887-F6D95B68A144}"/>
              </a:ext>
            </a:extLst>
          </p:cNvPr>
          <p:cNvPicPr>
            <a:picLocks noChangeAspect="1"/>
          </p:cNvPicPr>
          <p:nvPr userDrawn="1"/>
        </p:nvPicPr>
        <p:blipFill>
          <a:blip r:embed="rId3"/>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6947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5642" y="1613867"/>
            <a:ext cx="4594860" cy="451751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662153" y="1616809"/>
            <a:ext cx="2820540" cy="3689977"/>
          </a:xfrm>
        </p:spPr>
        <p:txBody>
          <a:bodyPr>
            <a:normAutofit/>
          </a:bodyPr>
          <a:lstStyle>
            <a:lvl1pPr marL="0" indent="0">
              <a:lnSpc>
                <a:spcPct val="95000"/>
              </a:lnSpc>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2807A23A-1EC9-4D77-9120-7B628892243A}"/>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12387050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735696" y="1615044"/>
            <a:ext cx="4594860" cy="4508169"/>
          </a:xfrm>
          <a:solidFill>
            <a:srgbClr val="0082BB"/>
          </a:solidFill>
        </p:spPr>
        <p:txBody>
          <a:bodyPr tIns="365760" anchor="t"/>
          <a:lstStyle>
            <a:lvl1pPr marL="0" indent="0" algn="ctr">
              <a:buNone/>
              <a:defRPr sz="2400">
                <a:solidFill>
                  <a:schemeClr val="tx1">
                    <a:lumMod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618591" y="1603155"/>
            <a:ext cx="2855937" cy="3752615"/>
          </a:xfrm>
        </p:spPr>
        <p:txBody>
          <a:bodyPr>
            <a:normAutofit/>
          </a:bodyPr>
          <a:lstStyle>
            <a:lvl1pPr marL="0" indent="0">
              <a:lnSpc>
                <a:spcPct val="95000"/>
              </a:lnSpc>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440A3B66-8F46-4FD6-8B39-9F9711B7FA3D}"/>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382277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1601999"/>
            <a:ext cx="7754530" cy="45241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p:nvPr userDrawn="1"/>
        </p:nvSpPr>
        <p:spPr>
          <a:xfrm>
            <a:off x="0" y="-8092"/>
            <a:ext cx="9144000" cy="1278542"/>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AU" b="0" i="0" u="none">
              <a:solidFill>
                <a:schemeClr val="accent1"/>
              </a:solidFill>
            </a:endParaRPr>
          </a:p>
        </p:txBody>
      </p:sp>
      <p:sp>
        <p:nvSpPr>
          <p:cNvPr id="2" name="Title Placeholder 1"/>
          <p:cNvSpPr>
            <a:spLocks noGrp="1"/>
          </p:cNvSpPr>
          <p:nvPr>
            <p:ph type="title"/>
          </p:nvPr>
        </p:nvSpPr>
        <p:spPr>
          <a:xfrm>
            <a:off x="1049196" y="56963"/>
            <a:ext cx="7596783" cy="1143000"/>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10" name="Picture 9"/>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29847" y="122246"/>
            <a:ext cx="642656" cy="1012434"/>
          </a:xfrm>
          <a:prstGeom prst="rect">
            <a:avLst/>
          </a:prstGeom>
        </p:spPr>
      </p:pic>
      <p:pic>
        <p:nvPicPr>
          <p:cNvPr id="11" name="Pictur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6929168" y="5704145"/>
            <a:ext cx="1984174" cy="934952"/>
          </a:xfrm>
          <a:prstGeom prst="rect">
            <a:avLst/>
          </a:prstGeom>
        </p:spPr>
      </p:pic>
      <p:sp>
        <p:nvSpPr>
          <p:cNvPr id="15"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accent6"/>
                </a:solidFill>
              </a:defRPr>
            </a:lvl1pPr>
          </a:lstStyle>
          <a:p>
            <a:endParaRPr lang="en-AU" dirty="0"/>
          </a:p>
        </p:txBody>
      </p:sp>
    </p:spTree>
    <p:extLst>
      <p:ext uri="{BB962C8B-B14F-4D97-AF65-F5344CB8AC3E}">
        <p14:creationId xmlns:p14="http://schemas.microsoft.com/office/powerpoint/2010/main" val="724272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Lst>
  <p:txStyles>
    <p:titleStyle>
      <a:lvl1pPr algn="l" defTabSz="457200" rtl="0" eaLnBrk="1" latinLnBrk="0" hangingPunct="1">
        <a:spcBef>
          <a:spcPct val="0"/>
        </a:spcBef>
        <a:buNone/>
        <a:defRPr sz="3200" b="0" i="0" u="none"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2"/>
        </a:buClr>
        <a:buFont typeface="Arial" panose="020B0604020202020204" pitchFamily="34" charset="0"/>
        <a:buChar char="•"/>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Clr>
          <a:schemeClr val="accent2"/>
        </a:buClr>
        <a:buFont typeface="Arial" panose="020B0604020202020204" pitchFamily="34" charset="0"/>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Clr>
          <a:schemeClr val="accent2"/>
        </a:buClr>
        <a:buFont typeface="Arial" panose="020B0604020202020204" pitchFamily="34" charset="0"/>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Clr>
          <a:schemeClr val="accent2"/>
        </a:buClr>
        <a:buFont typeface="Arial" panose="020B0604020202020204" pitchFamily="34" charset="0"/>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936000" y="2340000"/>
            <a:ext cx="6480000" cy="1317600"/>
          </a:xfrm>
        </p:spPr>
        <p:txBody>
          <a:bodyPr>
            <a:normAutofit/>
          </a:bodyPr>
          <a:lstStyle/>
          <a:p>
            <a:r>
              <a:rPr lang="en-US" dirty="0"/>
              <a:t>So your child wants to go to boarding school</a:t>
            </a:r>
          </a:p>
        </p:txBody>
      </p:sp>
      <p:sp>
        <p:nvSpPr>
          <p:cNvPr id="11" name="Text Placeholder 10"/>
          <p:cNvSpPr>
            <a:spLocks noGrp="1"/>
          </p:cNvSpPr>
          <p:nvPr>
            <p:ph type="body" sz="quarter" idx="11"/>
          </p:nvPr>
        </p:nvSpPr>
        <p:spPr>
          <a:xfrm>
            <a:off x="936625" y="3824468"/>
            <a:ext cx="6480175" cy="720000"/>
          </a:xfrm>
        </p:spPr>
        <p:txBody>
          <a:bodyPr>
            <a:normAutofit/>
          </a:bodyPr>
          <a:lstStyle/>
          <a:p>
            <a:r>
              <a:rPr lang="en-US" sz="2400" dirty="0"/>
              <a:t>How you can help…</a:t>
            </a:r>
          </a:p>
        </p:txBody>
      </p:sp>
      <p:sp>
        <p:nvSpPr>
          <p:cNvPr id="4" name="Rectangle 3">
            <a:extLst>
              <a:ext uri="{FF2B5EF4-FFF2-40B4-BE49-F238E27FC236}">
                <a16:creationId xmlns:a16="http://schemas.microsoft.com/office/drawing/2014/main" id="{C2D8924E-CFD1-496F-982C-3CCF8490D012}"/>
              </a:ext>
            </a:extLst>
          </p:cNvPr>
          <p:cNvSpPr/>
          <p:nvPr/>
        </p:nvSpPr>
        <p:spPr>
          <a:xfrm>
            <a:off x="936000" y="4622846"/>
            <a:ext cx="5499463" cy="954107"/>
          </a:xfrm>
          <a:prstGeom prst="rect">
            <a:avLst/>
          </a:prstGeom>
        </p:spPr>
        <p:txBody>
          <a:bodyPr wrap="square">
            <a:spAutoFit/>
          </a:bodyPr>
          <a:lstStyle/>
          <a:p>
            <a:r>
              <a:rPr lang="en-AU" sz="1400" dirty="0"/>
              <a:t>Please note the information given in this presentation is a guide only and may not suit all individual situations. Policies referenced are subject to change and while every effort is made to ensure the information given is accurate, no guarantee is made. Last updated May 2020.</a:t>
            </a:r>
          </a:p>
        </p:txBody>
      </p:sp>
    </p:spTree>
    <p:extLst>
      <p:ext uri="{BB962C8B-B14F-4D97-AF65-F5344CB8AC3E}">
        <p14:creationId xmlns:p14="http://schemas.microsoft.com/office/powerpoint/2010/main" val="490546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45D8-335A-4D2D-BE3B-9C52FD673FDF}"/>
              </a:ext>
            </a:extLst>
          </p:cNvPr>
          <p:cNvSpPr>
            <a:spLocks noGrp="1"/>
          </p:cNvSpPr>
          <p:nvPr>
            <p:ph type="title"/>
          </p:nvPr>
        </p:nvSpPr>
        <p:spPr>
          <a:xfrm>
            <a:off x="1080000" y="54000"/>
            <a:ext cx="6775131" cy="1143000"/>
          </a:xfrm>
        </p:spPr>
        <p:txBody>
          <a:bodyPr/>
          <a:lstStyle/>
          <a:p>
            <a:r>
              <a:rPr lang="en-AU" dirty="0"/>
              <a:t>ABSTUDY and Scholarships will not cover everything</a:t>
            </a:r>
          </a:p>
        </p:txBody>
      </p:sp>
      <p:sp>
        <p:nvSpPr>
          <p:cNvPr id="3" name="Content Placeholder 2">
            <a:extLst>
              <a:ext uri="{FF2B5EF4-FFF2-40B4-BE49-F238E27FC236}">
                <a16:creationId xmlns:a16="http://schemas.microsoft.com/office/drawing/2014/main" id="{5873CDF7-136D-4CFB-B5D9-9B35FE498624}"/>
              </a:ext>
            </a:extLst>
          </p:cNvPr>
          <p:cNvSpPr>
            <a:spLocks noGrp="1"/>
          </p:cNvSpPr>
          <p:nvPr>
            <p:ph idx="1"/>
          </p:nvPr>
        </p:nvSpPr>
        <p:spPr/>
        <p:txBody>
          <a:bodyPr>
            <a:normAutofit fontScale="40000" lnSpcReduction="20000"/>
          </a:bodyPr>
          <a:lstStyle/>
          <a:p>
            <a:pPr marL="0" lvl="0" indent="0">
              <a:buNone/>
            </a:pPr>
            <a:r>
              <a:rPr lang="en-AU" b="1" dirty="0"/>
              <a:t>Your child will need money while in Perth</a:t>
            </a:r>
          </a:p>
          <a:p>
            <a:pPr lvl="0"/>
            <a:r>
              <a:rPr lang="en-AU" dirty="0"/>
              <a:t>Your child will need money for weekend activities</a:t>
            </a:r>
          </a:p>
          <a:p>
            <a:pPr lvl="0"/>
            <a:r>
              <a:rPr lang="en-AU" dirty="0"/>
              <a:t>Your child will need money for personal items</a:t>
            </a:r>
          </a:p>
          <a:p>
            <a:pPr lvl="1"/>
            <a:r>
              <a:rPr lang="en-AU" dirty="0"/>
              <a:t>You will need to set up a bank account (with EFPTOS card) for your child, and then put weekly/fortnightly pocket money in there</a:t>
            </a:r>
          </a:p>
          <a:p>
            <a:pPr lvl="0"/>
            <a:r>
              <a:rPr lang="en-AU" dirty="0"/>
              <a:t>Your child will need money to buy medicine if they get sick</a:t>
            </a:r>
          </a:p>
          <a:p>
            <a:pPr lvl="1"/>
            <a:r>
              <a:rPr lang="en-AU" dirty="0"/>
              <a:t>It is a good idea to leave $50 at the board house to cover medicines</a:t>
            </a:r>
          </a:p>
          <a:p>
            <a:pPr lvl="0"/>
            <a:endParaRPr lang="en-AU" dirty="0"/>
          </a:p>
          <a:p>
            <a:pPr marL="0" lvl="0" indent="0">
              <a:buNone/>
            </a:pPr>
            <a:r>
              <a:rPr lang="en-AU" b="1" dirty="0"/>
              <a:t>The family will need to cover additional costs</a:t>
            </a:r>
          </a:p>
          <a:p>
            <a:pPr lvl="0"/>
            <a:r>
              <a:rPr lang="en-AU" dirty="0"/>
              <a:t>Discuss with the school if they will pay for:</a:t>
            </a:r>
          </a:p>
          <a:p>
            <a:pPr lvl="1"/>
            <a:r>
              <a:rPr lang="en-AU" dirty="0"/>
              <a:t>School uniforms &amp; shoes</a:t>
            </a:r>
          </a:p>
          <a:p>
            <a:pPr lvl="1"/>
            <a:r>
              <a:rPr lang="en-AU" dirty="0"/>
              <a:t>Laptops</a:t>
            </a:r>
          </a:p>
          <a:p>
            <a:pPr lvl="1"/>
            <a:r>
              <a:rPr lang="en-AU" dirty="0"/>
              <a:t>School books</a:t>
            </a:r>
          </a:p>
          <a:p>
            <a:pPr lvl="1"/>
            <a:r>
              <a:rPr lang="en-AU" dirty="0"/>
              <a:t>Pens &amp; pencils</a:t>
            </a:r>
          </a:p>
          <a:p>
            <a:pPr lvl="1"/>
            <a:r>
              <a:rPr lang="en-AU" dirty="0"/>
              <a:t>Sporting fees and sporting uniforms</a:t>
            </a:r>
          </a:p>
          <a:p>
            <a:pPr lvl="1"/>
            <a:r>
              <a:rPr lang="en-AU" dirty="0"/>
              <a:t>School camps</a:t>
            </a:r>
          </a:p>
          <a:p>
            <a:pPr lvl="1"/>
            <a:r>
              <a:rPr lang="en-AU" dirty="0"/>
              <a:t>Boarding house activities</a:t>
            </a:r>
          </a:p>
          <a:p>
            <a:pPr marL="457200" lvl="1" indent="0">
              <a:buNone/>
            </a:pPr>
            <a:endParaRPr lang="en-AU" dirty="0"/>
          </a:p>
          <a:p>
            <a:pPr lvl="0"/>
            <a:r>
              <a:rPr lang="en-AU" dirty="0"/>
              <a:t>Parents need to know how much is the ‘gap’ and how they are going to cover the ‘gap’ in fees</a:t>
            </a:r>
          </a:p>
          <a:p>
            <a:pPr lvl="1"/>
            <a:r>
              <a:rPr lang="en-AU" dirty="0"/>
              <a:t>Set up direct debit to the school</a:t>
            </a:r>
          </a:p>
          <a:p>
            <a:pPr lvl="1"/>
            <a:r>
              <a:rPr lang="en-AU" dirty="0"/>
              <a:t>Set up Centrepay to the school </a:t>
            </a:r>
          </a:p>
          <a:p>
            <a:pPr marL="457200" lvl="1" indent="0">
              <a:buNone/>
            </a:pPr>
            <a:endParaRPr lang="en-AU" dirty="0"/>
          </a:p>
          <a:p>
            <a:pPr lvl="0"/>
            <a:r>
              <a:rPr lang="en-AU" dirty="0"/>
              <a:t>Make sure ABSTUDY has been applied for</a:t>
            </a:r>
          </a:p>
          <a:p>
            <a:pPr lvl="1"/>
            <a:r>
              <a:rPr lang="en-AU" dirty="0"/>
              <a:t>The child will need a Tax File Number (ABSTUDY will be stopped when the child turns 16 years old)</a:t>
            </a:r>
          </a:p>
        </p:txBody>
      </p:sp>
    </p:spTree>
    <p:extLst>
      <p:ext uri="{BB962C8B-B14F-4D97-AF65-F5344CB8AC3E}">
        <p14:creationId xmlns:p14="http://schemas.microsoft.com/office/powerpoint/2010/main" val="280179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EB55-51D1-41C3-BA3E-D01EE5E1C316}"/>
              </a:ext>
            </a:extLst>
          </p:cNvPr>
          <p:cNvSpPr>
            <a:spLocks noGrp="1"/>
          </p:cNvSpPr>
          <p:nvPr>
            <p:ph type="title"/>
          </p:nvPr>
        </p:nvSpPr>
        <p:spPr/>
        <p:txBody>
          <a:bodyPr/>
          <a:lstStyle/>
          <a:p>
            <a:r>
              <a:rPr lang="en-AU" dirty="0"/>
              <a:t>Health and Hygiene</a:t>
            </a:r>
          </a:p>
        </p:txBody>
      </p:sp>
      <p:sp>
        <p:nvSpPr>
          <p:cNvPr id="3" name="Content Placeholder 2">
            <a:extLst>
              <a:ext uri="{FF2B5EF4-FFF2-40B4-BE49-F238E27FC236}">
                <a16:creationId xmlns:a16="http://schemas.microsoft.com/office/drawing/2014/main" id="{57017789-D6D4-464D-8FC6-BF87657D66A9}"/>
              </a:ext>
            </a:extLst>
          </p:cNvPr>
          <p:cNvSpPr>
            <a:spLocks noGrp="1"/>
          </p:cNvSpPr>
          <p:nvPr>
            <p:ph idx="1"/>
          </p:nvPr>
        </p:nvSpPr>
        <p:spPr>
          <a:xfrm>
            <a:off x="720000" y="1489166"/>
            <a:ext cx="7754530" cy="4772297"/>
          </a:xfrm>
        </p:spPr>
        <p:txBody>
          <a:bodyPr>
            <a:normAutofit/>
          </a:bodyPr>
          <a:lstStyle/>
          <a:p>
            <a:pPr lvl="0"/>
            <a:r>
              <a:rPr lang="en-AU" sz="1800" dirty="0"/>
              <a:t>Make sure your child has their own Medicare Card so the can go to the doctor in Perth</a:t>
            </a:r>
          </a:p>
          <a:p>
            <a:pPr lvl="1"/>
            <a:r>
              <a:rPr lang="en-AU" sz="1600" dirty="0"/>
              <a:t>Apply for a duplicate Medicare Card for your child</a:t>
            </a:r>
          </a:p>
          <a:p>
            <a:endParaRPr lang="en-AU" sz="1800" dirty="0"/>
          </a:p>
          <a:p>
            <a:r>
              <a:rPr lang="en-AU" sz="1800" dirty="0"/>
              <a:t>Make sure your child are sent to school with enough clothing (for winter &amp; summer) and toiletries.</a:t>
            </a:r>
          </a:p>
          <a:p>
            <a:pPr marL="0" indent="0">
              <a:buNone/>
            </a:pPr>
            <a:endParaRPr lang="en-AU" sz="1800" dirty="0"/>
          </a:p>
          <a:p>
            <a:pPr lvl="0"/>
            <a:r>
              <a:rPr lang="en-AU" sz="1800" dirty="0"/>
              <a:t>Before you send your child back to school each term </a:t>
            </a:r>
          </a:p>
          <a:p>
            <a:pPr lvl="1"/>
            <a:r>
              <a:rPr lang="en-AU" sz="1600" dirty="0"/>
              <a:t>check for nits, ringworms and boils </a:t>
            </a:r>
          </a:p>
          <a:p>
            <a:pPr lvl="1"/>
            <a:r>
              <a:rPr lang="en-AU" sz="1600" dirty="0"/>
              <a:t>If needed treat before sending your child back to school</a:t>
            </a:r>
          </a:p>
          <a:p>
            <a:r>
              <a:rPr lang="en-AU" sz="1800" dirty="0"/>
              <a:t>Get your child's teeth checked before they start their new school</a:t>
            </a:r>
          </a:p>
          <a:p>
            <a:pPr lvl="0"/>
            <a:r>
              <a:rPr lang="en-AU" sz="1800" dirty="0"/>
              <a:t>Get your child's hearing checked before they start their new school</a:t>
            </a:r>
          </a:p>
          <a:p>
            <a:r>
              <a:rPr lang="en-AU" sz="1800" dirty="0"/>
              <a:t>Get your child's eyes checked before they start their new school</a:t>
            </a:r>
          </a:p>
        </p:txBody>
      </p:sp>
    </p:spTree>
    <p:extLst>
      <p:ext uri="{BB962C8B-B14F-4D97-AF65-F5344CB8AC3E}">
        <p14:creationId xmlns:p14="http://schemas.microsoft.com/office/powerpoint/2010/main" val="3887195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ECA24-E11B-4695-AA6E-46649B62178E}"/>
              </a:ext>
            </a:extLst>
          </p:cNvPr>
          <p:cNvSpPr>
            <a:spLocks noGrp="1"/>
          </p:cNvSpPr>
          <p:nvPr>
            <p:ph type="title"/>
          </p:nvPr>
        </p:nvSpPr>
        <p:spPr/>
        <p:txBody>
          <a:bodyPr/>
          <a:lstStyle/>
          <a:p>
            <a:r>
              <a:rPr lang="en-AU" dirty="0"/>
              <a:t>Boarding School</a:t>
            </a:r>
          </a:p>
        </p:txBody>
      </p:sp>
      <p:sp>
        <p:nvSpPr>
          <p:cNvPr id="3" name="Content Placeholder 2">
            <a:extLst>
              <a:ext uri="{FF2B5EF4-FFF2-40B4-BE49-F238E27FC236}">
                <a16:creationId xmlns:a16="http://schemas.microsoft.com/office/drawing/2014/main" id="{D29311FC-B158-4248-B97B-4393426C7E1F}"/>
              </a:ext>
            </a:extLst>
          </p:cNvPr>
          <p:cNvSpPr>
            <a:spLocks noGrp="1"/>
          </p:cNvSpPr>
          <p:nvPr>
            <p:ph idx="1"/>
          </p:nvPr>
        </p:nvSpPr>
        <p:spPr/>
        <p:txBody>
          <a:bodyPr>
            <a:normAutofit fontScale="62500" lnSpcReduction="20000"/>
          </a:bodyPr>
          <a:lstStyle/>
          <a:p>
            <a:pPr lvl="0"/>
            <a:r>
              <a:rPr lang="en-AU" dirty="0"/>
              <a:t>Homesickness</a:t>
            </a:r>
          </a:p>
          <a:p>
            <a:pPr lvl="1"/>
            <a:r>
              <a:rPr lang="en-AU" dirty="0"/>
              <a:t>The separation from your child may be a problem for you and your family back home. </a:t>
            </a:r>
          </a:p>
          <a:p>
            <a:pPr lvl="1"/>
            <a:r>
              <a:rPr lang="en-AU" dirty="0"/>
              <a:t>If your child is aware of that you and family is missing them this may make your child's homesickness worse.</a:t>
            </a:r>
          </a:p>
          <a:p>
            <a:pPr lvl="0"/>
            <a:r>
              <a:rPr lang="en-AU" dirty="0"/>
              <a:t>Make sure your child has regular contact with you and family.</a:t>
            </a:r>
          </a:p>
          <a:p>
            <a:pPr lvl="1"/>
            <a:r>
              <a:rPr lang="en-AU" dirty="0"/>
              <a:t>Make sure only ring them after school, when fits around sports and homework</a:t>
            </a:r>
          </a:p>
          <a:p>
            <a:pPr lvl="0"/>
            <a:r>
              <a:rPr lang="en-AU" dirty="0"/>
              <a:t>Make sure your child has a contact person in Perth for emergencies </a:t>
            </a:r>
          </a:p>
          <a:p>
            <a:pPr lvl="0"/>
            <a:r>
              <a:rPr lang="en-AU" dirty="0"/>
              <a:t>During mid term breaks / long weekends in term 1, term 2, and term 3 the boarding houses close.</a:t>
            </a:r>
          </a:p>
          <a:p>
            <a:pPr lvl="1"/>
            <a:r>
              <a:rPr lang="en-AU" dirty="0"/>
              <a:t>ABSTUDY does not cover travel for your child returning home</a:t>
            </a:r>
          </a:p>
          <a:p>
            <a:pPr lvl="1"/>
            <a:r>
              <a:rPr lang="en-AU" dirty="0"/>
              <a:t>Your child will need to stay with someone else in this time</a:t>
            </a:r>
          </a:p>
          <a:p>
            <a:r>
              <a:rPr lang="en-AU" dirty="0"/>
              <a:t>It is very important that your child returns to school on the first day of each new term.</a:t>
            </a:r>
          </a:p>
        </p:txBody>
      </p:sp>
    </p:spTree>
    <p:extLst>
      <p:ext uri="{BB962C8B-B14F-4D97-AF65-F5344CB8AC3E}">
        <p14:creationId xmlns:p14="http://schemas.microsoft.com/office/powerpoint/2010/main" val="1579446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52949-775D-4C58-8C8F-DEDC12B075D3}"/>
              </a:ext>
            </a:extLst>
          </p:cNvPr>
          <p:cNvSpPr>
            <a:spLocks noGrp="1"/>
          </p:cNvSpPr>
          <p:nvPr>
            <p:ph type="title"/>
          </p:nvPr>
        </p:nvSpPr>
        <p:spPr/>
        <p:txBody>
          <a:bodyPr/>
          <a:lstStyle/>
          <a:p>
            <a:r>
              <a:rPr lang="en-AU" dirty="0"/>
              <a:t>Funding Opportunities</a:t>
            </a:r>
          </a:p>
        </p:txBody>
      </p:sp>
      <p:sp>
        <p:nvSpPr>
          <p:cNvPr id="3" name="Content Placeholder 2">
            <a:extLst>
              <a:ext uri="{FF2B5EF4-FFF2-40B4-BE49-F238E27FC236}">
                <a16:creationId xmlns:a16="http://schemas.microsoft.com/office/drawing/2014/main" id="{84094411-3F4C-4D93-B4DC-36378FE6884B}"/>
              </a:ext>
            </a:extLst>
          </p:cNvPr>
          <p:cNvSpPr>
            <a:spLocks noGrp="1"/>
          </p:cNvSpPr>
          <p:nvPr>
            <p:ph idx="1"/>
          </p:nvPr>
        </p:nvSpPr>
        <p:spPr/>
        <p:txBody>
          <a:bodyPr>
            <a:normAutofit fontScale="92500" lnSpcReduction="10000"/>
          </a:bodyPr>
          <a:lstStyle/>
          <a:p>
            <a:pPr lvl="0"/>
            <a:r>
              <a:rPr lang="en-AU" dirty="0"/>
              <a:t>ABSTUDY</a:t>
            </a:r>
          </a:p>
          <a:p>
            <a:pPr lvl="0"/>
            <a:r>
              <a:rPr lang="en-AU" dirty="0"/>
              <a:t>Land Councils</a:t>
            </a:r>
          </a:p>
          <a:p>
            <a:pPr lvl="0"/>
            <a:r>
              <a:rPr lang="en-AU" dirty="0"/>
              <a:t>Schools</a:t>
            </a:r>
          </a:p>
          <a:p>
            <a:pPr lvl="0"/>
            <a:r>
              <a:rPr lang="en-AU" dirty="0"/>
              <a:t>Third party scholarship providers</a:t>
            </a:r>
          </a:p>
          <a:p>
            <a:pPr lvl="1"/>
            <a:r>
              <a:rPr lang="en-AU" dirty="0"/>
              <a:t>Such as:</a:t>
            </a:r>
          </a:p>
          <a:p>
            <a:pPr lvl="2"/>
            <a:r>
              <a:rPr lang="en-AU" dirty="0"/>
              <a:t> Madalah, </a:t>
            </a:r>
          </a:p>
          <a:p>
            <a:pPr lvl="2"/>
            <a:r>
              <a:rPr lang="en-AU" dirty="0" err="1"/>
              <a:t>Yalari</a:t>
            </a:r>
            <a:r>
              <a:rPr lang="en-AU" dirty="0"/>
              <a:t>, </a:t>
            </a:r>
          </a:p>
          <a:p>
            <a:pPr lvl="2"/>
            <a:r>
              <a:rPr lang="en-AU" dirty="0"/>
              <a:t>FMG, </a:t>
            </a:r>
          </a:p>
          <a:p>
            <a:pPr lvl="2"/>
            <a:r>
              <a:rPr lang="en-AU" dirty="0"/>
              <a:t>AIEF, </a:t>
            </a:r>
          </a:p>
          <a:p>
            <a:pPr lvl="2"/>
            <a:r>
              <a:rPr lang="en-AU" dirty="0"/>
              <a:t>The Smith Family</a:t>
            </a:r>
          </a:p>
          <a:p>
            <a:endParaRPr lang="en-AU" dirty="0"/>
          </a:p>
        </p:txBody>
      </p:sp>
    </p:spTree>
    <p:extLst>
      <p:ext uri="{BB962C8B-B14F-4D97-AF65-F5344CB8AC3E}">
        <p14:creationId xmlns:p14="http://schemas.microsoft.com/office/powerpoint/2010/main" val="4203202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7B6ED-981D-4EFC-8FAC-62CC0FA5D86F}"/>
              </a:ext>
            </a:extLst>
          </p:cNvPr>
          <p:cNvSpPr>
            <a:spLocks noGrp="1"/>
          </p:cNvSpPr>
          <p:nvPr>
            <p:ph type="ctrTitle"/>
          </p:nvPr>
        </p:nvSpPr>
        <p:spPr>
          <a:xfrm>
            <a:off x="936000" y="2889000"/>
            <a:ext cx="6480000" cy="1080000"/>
          </a:xfrm>
        </p:spPr>
        <p:txBody>
          <a:bodyPr/>
          <a:lstStyle/>
          <a:p>
            <a:r>
              <a:rPr lang="en-AU" dirty="0"/>
              <a:t>A Brief Introduction to ABSTUDY</a:t>
            </a:r>
          </a:p>
        </p:txBody>
      </p:sp>
    </p:spTree>
    <p:extLst>
      <p:ext uri="{BB962C8B-B14F-4D97-AF65-F5344CB8AC3E}">
        <p14:creationId xmlns:p14="http://schemas.microsoft.com/office/powerpoint/2010/main" val="3612390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C9CD-6243-4B00-B774-96CB4FA6DCB0}"/>
              </a:ext>
            </a:extLst>
          </p:cNvPr>
          <p:cNvSpPr>
            <a:spLocks noGrp="1"/>
          </p:cNvSpPr>
          <p:nvPr>
            <p:ph type="title"/>
          </p:nvPr>
        </p:nvSpPr>
        <p:spPr/>
        <p:txBody>
          <a:bodyPr/>
          <a:lstStyle/>
          <a:p>
            <a:r>
              <a:rPr lang="en-AU" dirty="0"/>
              <a:t>ABSTUDY – Who Can Access</a:t>
            </a:r>
          </a:p>
        </p:txBody>
      </p:sp>
      <p:sp>
        <p:nvSpPr>
          <p:cNvPr id="3" name="Content Placeholder 2">
            <a:extLst>
              <a:ext uri="{FF2B5EF4-FFF2-40B4-BE49-F238E27FC236}">
                <a16:creationId xmlns:a16="http://schemas.microsoft.com/office/drawing/2014/main" id="{969B8334-76F4-419A-B690-BC71ADCBFBA5}"/>
              </a:ext>
            </a:extLst>
          </p:cNvPr>
          <p:cNvSpPr>
            <a:spLocks noGrp="1"/>
          </p:cNvSpPr>
          <p:nvPr>
            <p:ph idx="1"/>
          </p:nvPr>
        </p:nvSpPr>
        <p:spPr>
          <a:xfrm>
            <a:off x="519701" y="1618283"/>
            <a:ext cx="7936321" cy="4524164"/>
          </a:xfrm>
        </p:spPr>
        <p:txBody>
          <a:bodyPr>
            <a:normAutofit/>
          </a:bodyPr>
          <a:lstStyle/>
          <a:p>
            <a:pPr lvl="0"/>
            <a:r>
              <a:rPr lang="en-US" sz="2000" dirty="0"/>
              <a:t>For boarding</a:t>
            </a:r>
            <a:endParaRPr lang="en-AU" sz="2000" dirty="0"/>
          </a:p>
          <a:p>
            <a:pPr lvl="1"/>
            <a:r>
              <a:rPr lang="en-US" sz="1600" dirty="0"/>
              <a:t>If you live </a:t>
            </a:r>
            <a:r>
              <a:rPr lang="en-US" sz="1600" b="1" dirty="0"/>
              <a:t>less than</a:t>
            </a:r>
            <a:r>
              <a:rPr lang="en-US" sz="1600" dirty="0"/>
              <a:t> 56kms or 90 minutes away from the local high school:</a:t>
            </a:r>
            <a:endParaRPr lang="en-AU" sz="1600" dirty="0"/>
          </a:p>
          <a:p>
            <a:pPr lvl="2"/>
            <a:r>
              <a:rPr lang="en-AU" sz="1400" dirty="0"/>
              <a:t>You can only get ABSTUDY if your child has a scholarship from the Boarding School or a Third-Party Provider </a:t>
            </a:r>
            <a:r>
              <a:rPr lang="en-US" sz="1400" dirty="0"/>
              <a:t>(</a:t>
            </a:r>
            <a:r>
              <a:rPr lang="en-US" sz="1400" dirty="0" err="1"/>
              <a:t>ie</a:t>
            </a:r>
            <a:r>
              <a:rPr lang="en-US" sz="1400" dirty="0"/>
              <a:t> Madalah, </a:t>
            </a:r>
            <a:r>
              <a:rPr lang="en-US" sz="1400" dirty="0" err="1"/>
              <a:t>Yalari</a:t>
            </a:r>
            <a:r>
              <a:rPr lang="en-US" sz="1400" dirty="0"/>
              <a:t>, AIEF). </a:t>
            </a:r>
          </a:p>
          <a:p>
            <a:pPr lvl="3"/>
            <a:r>
              <a:rPr lang="en-US" sz="1000" dirty="0"/>
              <a:t>If you don’t have a scholarship you may not qualify</a:t>
            </a:r>
            <a:endParaRPr lang="en-AU" sz="1000" dirty="0"/>
          </a:p>
          <a:p>
            <a:pPr lvl="2"/>
            <a:r>
              <a:rPr lang="en-AU" sz="1400" dirty="0"/>
              <a:t>The ABSTUDY Fare Allowance is not Means Tested and allows for travel to and from school</a:t>
            </a:r>
          </a:p>
          <a:p>
            <a:pPr lvl="2"/>
            <a:r>
              <a:rPr lang="en-AU" sz="1400" dirty="0"/>
              <a:t>Other ABSTUDY allowances are Means Tested </a:t>
            </a:r>
          </a:p>
          <a:p>
            <a:pPr marL="914400" lvl="2" indent="0">
              <a:buNone/>
            </a:pPr>
            <a:endParaRPr lang="en-AU" sz="1400" dirty="0"/>
          </a:p>
          <a:p>
            <a:pPr lvl="1"/>
            <a:r>
              <a:rPr lang="en-AU" sz="1600" dirty="0"/>
              <a:t>If you live </a:t>
            </a:r>
            <a:r>
              <a:rPr lang="en-AU" sz="1600" b="1" dirty="0"/>
              <a:t>more than</a:t>
            </a:r>
            <a:r>
              <a:rPr lang="en-AU" sz="1600" dirty="0"/>
              <a:t> </a:t>
            </a:r>
            <a:r>
              <a:rPr lang="en-US" sz="1600" dirty="0"/>
              <a:t>56kms or 90 minutes away</a:t>
            </a:r>
            <a:r>
              <a:rPr lang="en-AU" sz="1600" dirty="0"/>
              <a:t> from the local high school:</a:t>
            </a:r>
          </a:p>
          <a:p>
            <a:pPr lvl="2"/>
            <a:r>
              <a:rPr lang="en-AU" sz="1400" dirty="0"/>
              <a:t>You can get ABSTUDY even if your child do not have a scholarship</a:t>
            </a:r>
          </a:p>
          <a:p>
            <a:pPr lvl="2"/>
            <a:r>
              <a:rPr lang="en-AU" sz="1400" dirty="0"/>
              <a:t>The ABSTUDY Fare Allowance is not Means Tested and allows for travel to and from school</a:t>
            </a:r>
          </a:p>
          <a:p>
            <a:pPr lvl="2"/>
            <a:r>
              <a:rPr lang="en-AU" sz="1400" dirty="0"/>
              <a:t>Other ABSTUDY allowances are Means Tested </a:t>
            </a:r>
          </a:p>
          <a:p>
            <a:pPr marL="914400" lvl="2" indent="0">
              <a:buNone/>
            </a:pPr>
            <a:endParaRPr lang="en-AU" sz="1400" dirty="0"/>
          </a:p>
          <a:p>
            <a:pPr lvl="1"/>
            <a:r>
              <a:rPr lang="en-AU" sz="1600" dirty="0"/>
              <a:t>Your child can sometimes bypass the local high school if:</a:t>
            </a:r>
          </a:p>
          <a:p>
            <a:pPr lvl="2"/>
            <a:r>
              <a:rPr lang="en-AU" sz="1200" dirty="0"/>
              <a:t>The local high school is a ‘limited program school’ (only goes to year 10)</a:t>
            </a:r>
          </a:p>
          <a:p>
            <a:pPr lvl="2"/>
            <a:r>
              <a:rPr lang="en-AU" sz="1200" dirty="0"/>
              <a:t>The local high school does not offer a specific program your child wants to do (such as music or agriculture)</a:t>
            </a:r>
          </a:p>
        </p:txBody>
      </p:sp>
    </p:spTree>
    <p:extLst>
      <p:ext uri="{BB962C8B-B14F-4D97-AF65-F5344CB8AC3E}">
        <p14:creationId xmlns:p14="http://schemas.microsoft.com/office/powerpoint/2010/main" val="2671219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2C8E5-DCA9-41F6-B578-740B21DBD7F6}"/>
              </a:ext>
            </a:extLst>
          </p:cNvPr>
          <p:cNvSpPr>
            <a:spLocks noGrp="1"/>
          </p:cNvSpPr>
          <p:nvPr>
            <p:ph type="title"/>
          </p:nvPr>
        </p:nvSpPr>
        <p:spPr/>
        <p:txBody>
          <a:bodyPr/>
          <a:lstStyle/>
          <a:p>
            <a:r>
              <a:rPr lang="en-AU" dirty="0"/>
              <a:t>How to Apply for ABSTUDY</a:t>
            </a:r>
          </a:p>
        </p:txBody>
      </p:sp>
      <p:sp>
        <p:nvSpPr>
          <p:cNvPr id="4" name="Content Placeholder 2">
            <a:extLst>
              <a:ext uri="{FF2B5EF4-FFF2-40B4-BE49-F238E27FC236}">
                <a16:creationId xmlns:a16="http://schemas.microsoft.com/office/drawing/2014/main" id="{3E43A17B-1285-4F1B-A508-C8A81D38F126}"/>
              </a:ext>
            </a:extLst>
          </p:cNvPr>
          <p:cNvSpPr>
            <a:spLocks noGrp="1"/>
          </p:cNvSpPr>
          <p:nvPr>
            <p:ph idx="1"/>
          </p:nvPr>
        </p:nvSpPr>
        <p:spPr>
          <a:xfrm>
            <a:off x="720725" y="1601788"/>
            <a:ext cx="7753350" cy="4524375"/>
          </a:xfrm>
        </p:spPr>
        <p:txBody>
          <a:bodyPr>
            <a:normAutofit fontScale="85000" lnSpcReduction="20000"/>
          </a:bodyPr>
          <a:lstStyle/>
          <a:p>
            <a:pPr marL="514350" lvl="0" indent="-514350">
              <a:buFont typeface="+mj-lt"/>
              <a:buAutoNum type="arabicPeriod"/>
            </a:pPr>
            <a:r>
              <a:rPr lang="en-AU" sz="2800" dirty="0"/>
              <a:t>Call ABSTUDY on 1800 132 317 and answer questions on the phone</a:t>
            </a:r>
          </a:p>
          <a:p>
            <a:pPr marL="514350" lvl="0" indent="-514350">
              <a:buFont typeface="+mj-lt"/>
              <a:buAutoNum type="arabicPeriod"/>
            </a:pPr>
            <a:r>
              <a:rPr lang="en-AU" sz="2800" dirty="0"/>
              <a:t>ABSTUDY will send out forms which you need to sign</a:t>
            </a:r>
          </a:p>
          <a:p>
            <a:pPr marL="514350" lvl="0" indent="-514350">
              <a:buFont typeface="+mj-lt"/>
              <a:buAutoNum type="arabicPeriod"/>
            </a:pPr>
            <a:r>
              <a:rPr lang="en-AU" sz="2800" dirty="0"/>
              <a:t>Send the ABSTUDY forms back with any other information they need</a:t>
            </a:r>
          </a:p>
          <a:p>
            <a:pPr marL="514350" lvl="0" indent="-514350">
              <a:buFont typeface="+mj-lt"/>
              <a:buAutoNum type="arabicPeriod"/>
            </a:pPr>
            <a:r>
              <a:rPr lang="en-AU" sz="2800" dirty="0"/>
              <a:t>Ask ABSTUDY to send you a ‘Letter of Estimate’ of what you could receive from ABSTUDY</a:t>
            </a:r>
          </a:p>
          <a:p>
            <a:pPr marL="914400" lvl="1" indent="-514350"/>
            <a:r>
              <a:rPr lang="en-AU" sz="2400" dirty="0"/>
              <a:t>That way it can help you work out the ‘gap’ that you will need to pay</a:t>
            </a:r>
          </a:p>
          <a:p>
            <a:pPr marL="0" indent="0">
              <a:buNone/>
            </a:pPr>
            <a:endParaRPr lang="en-AU" sz="2800" dirty="0"/>
          </a:p>
          <a:p>
            <a:pPr marL="0" lvl="0" indent="0" algn="just">
              <a:buNone/>
            </a:pPr>
            <a:r>
              <a:rPr lang="en-AU" sz="2800" dirty="0"/>
              <a:t>It is recommended that before you accept a school placement until after you know how much you could get from ABSTUDY, as there may be a gap to pay.</a:t>
            </a:r>
          </a:p>
          <a:p>
            <a:endParaRPr lang="en-AU" dirty="0"/>
          </a:p>
        </p:txBody>
      </p:sp>
    </p:spTree>
    <p:extLst>
      <p:ext uri="{BB962C8B-B14F-4D97-AF65-F5344CB8AC3E}">
        <p14:creationId xmlns:p14="http://schemas.microsoft.com/office/powerpoint/2010/main" val="958464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F2128-5F8E-45A9-A984-5FA30B966857}"/>
              </a:ext>
            </a:extLst>
          </p:cNvPr>
          <p:cNvSpPr>
            <a:spLocks noGrp="1"/>
          </p:cNvSpPr>
          <p:nvPr>
            <p:ph type="title"/>
          </p:nvPr>
        </p:nvSpPr>
        <p:spPr/>
        <p:txBody>
          <a:bodyPr/>
          <a:lstStyle/>
          <a:p>
            <a:r>
              <a:rPr lang="en-AU" dirty="0"/>
              <a:t>Your Child’s Entitlements - Fees</a:t>
            </a:r>
          </a:p>
        </p:txBody>
      </p:sp>
      <p:sp>
        <p:nvSpPr>
          <p:cNvPr id="4" name="Content Placeholder 2">
            <a:extLst>
              <a:ext uri="{FF2B5EF4-FFF2-40B4-BE49-F238E27FC236}">
                <a16:creationId xmlns:a16="http://schemas.microsoft.com/office/drawing/2014/main" id="{8F750390-46F6-497E-BE66-1BDA53AEF6CB}"/>
              </a:ext>
            </a:extLst>
          </p:cNvPr>
          <p:cNvSpPr>
            <a:spLocks noGrp="1"/>
          </p:cNvSpPr>
          <p:nvPr>
            <p:ph idx="1"/>
          </p:nvPr>
        </p:nvSpPr>
        <p:spPr>
          <a:xfrm>
            <a:off x="720725" y="1445033"/>
            <a:ext cx="7753350" cy="5103813"/>
          </a:xfrm>
        </p:spPr>
        <p:txBody>
          <a:bodyPr>
            <a:noAutofit/>
          </a:bodyPr>
          <a:lstStyle/>
          <a:p>
            <a:pPr lvl="0"/>
            <a:r>
              <a:rPr lang="en-AU" sz="2000" dirty="0"/>
              <a:t>School Fees &amp; Boarding Fees</a:t>
            </a:r>
          </a:p>
          <a:p>
            <a:pPr lvl="1"/>
            <a:r>
              <a:rPr lang="en-AU" sz="1800" dirty="0"/>
              <a:t>The amount that ABSTUDY will pay is Means Tested – based on the guardian’s income and how many children they have</a:t>
            </a:r>
          </a:p>
          <a:p>
            <a:pPr lvl="1"/>
            <a:r>
              <a:rPr lang="en-AU" sz="1800" dirty="0"/>
              <a:t>Some boarding schools are cheaper than others and there will be less of a gap</a:t>
            </a:r>
          </a:p>
          <a:p>
            <a:pPr lvl="1"/>
            <a:r>
              <a:rPr lang="en-AU" sz="1800" dirty="0"/>
              <a:t>The money will be deposited straight into the boarding school’s account</a:t>
            </a:r>
          </a:p>
          <a:p>
            <a:pPr lvl="0"/>
            <a:r>
              <a:rPr lang="en-AU" sz="2000" dirty="0"/>
              <a:t>ABSTUDY </a:t>
            </a:r>
            <a:r>
              <a:rPr lang="en-AU" sz="2000" b="1" dirty="0"/>
              <a:t>does not </a:t>
            </a:r>
            <a:r>
              <a:rPr lang="en-AU" sz="2000" dirty="0"/>
              <a:t>cover:</a:t>
            </a:r>
          </a:p>
          <a:p>
            <a:pPr lvl="1"/>
            <a:r>
              <a:rPr lang="en-AU" sz="1800" dirty="0"/>
              <a:t>Uniforms and school shoes</a:t>
            </a:r>
          </a:p>
          <a:p>
            <a:pPr lvl="1"/>
            <a:r>
              <a:rPr lang="en-AU" sz="1800" dirty="0"/>
              <a:t>Books and school supplies</a:t>
            </a:r>
          </a:p>
          <a:p>
            <a:pPr lvl="1"/>
            <a:r>
              <a:rPr lang="en-AU" sz="1800" dirty="0"/>
              <a:t>Weekend activities</a:t>
            </a:r>
          </a:p>
          <a:p>
            <a:pPr lvl="1"/>
            <a:r>
              <a:rPr lang="en-AU" sz="1800" dirty="0"/>
              <a:t>Personal items</a:t>
            </a:r>
          </a:p>
          <a:p>
            <a:pPr lvl="1"/>
            <a:r>
              <a:rPr lang="en-AU" sz="1800" dirty="0"/>
              <a:t>Items for school camps</a:t>
            </a:r>
          </a:p>
          <a:p>
            <a:pPr lvl="1"/>
            <a:r>
              <a:rPr lang="en-AU" sz="1800" dirty="0"/>
              <a:t>Extracurricular activities such as sports or music lessons</a:t>
            </a:r>
          </a:p>
          <a:p>
            <a:pPr lvl="1"/>
            <a:r>
              <a:rPr lang="en-AU" sz="1800" dirty="0"/>
              <a:t>School social activities such as school balls</a:t>
            </a:r>
          </a:p>
          <a:p>
            <a:pPr lvl="1"/>
            <a:r>
              <a:rPr lang="en-AU" sz="1800" dirty="0"/>
              <a:t>Extra class costs such as for outdoor education</a:t>
            </a:r>
          </a:p>
          <a:p>
            <a:pPr lvl="1"/>
            <a:r>
              <a:rPr lang="en-AU" sz="1800" dirty="0"/>
              <a:t>Doctor’s appointments</a:t>
            </a:r>
          </a:p>
        </p:txBody>
      </p:sp>
    </p:spTree>
    <p:extLst>
      <p:ext uri="{BB962C8B-B14F-4D97-AF65-F5344CB8AC3E}">
        <p14:creationId xmlns:p14="http://schemas.microsoft.com/office/powerpoint/2010/main" val="125319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CBAA-9DEB-431E-9C4A-5AF4B8CC221A}"/>
              </a:ext>
            </a:extLst>
          </p:cNvPr>
          <p:cNvSpPr>
            <a:spLocks noGrp="1"/>
          </p:cNvSpPr>
          <p:nvPr>
            <p:ph type="title"/>
          </p:nvPr>
        </p:nvSpPr>
        <p:spPr/>
        <p:txBody>
          <a:bodyPr/>
          <a:lstStyle/>
          <a:p>
            <a:r>
              <a:rPr lang="en-AU" dirty="0"/>
              <a:t>Your Child’s Entitlements - Travel</a:t>
            </a:r>
          </a:p>
        </p:txBody>
      </p:sp>
      <p:sp>
        <p:nvSpPr>
          <p:cNvPr id="4" name="Content Placeholder 2">
            <a:extLst>
              <a:ext uri="{FF2B5EF4-FFF2-40B4-BE49-F238E27FC236}">
                <a16:creationId xmlns:a16="http://schemas.microsoft.com/office/drawing/2014/main" id="{C2A386F4-5C78-44DC-88FE-2C08F9BBEF3A}"/>
              </a:ext>
            </a:extLst>
          </p:cNvPr>
          <p:cNvSpPr>
            <a:spLocks noGrp="1"/>
          </p:cNvSpPr>
          <p:nvPr>
            <p:ph idx="1"/>
          </p:nvPr>
        </p:nvSpPr>
        <p:spPr>
          <a:xfrm>
            <a:off x="720725" y="1310211"/>
            <a:ext cx="7753350" cy="4524375"/>
          </a:xfrm>
        </p:spPr>
        <p:txBody>
          <a:bodyPr>
            <a:noAutofit/>
          </a:bodyPr>
          <a:lstStyle/>
          <a:p>
            <a:pPr lvl="0"/>
            <a:r>
              <a:rPr lang="en-AU" sz="1800" dirty="0"/>
              <a:t>Transport from home to school for the beginning of each term (x4)</a:t>
            </a:r>
          </a:p>
          <a:p>
            <a:pPr lvl="1"/>
            <a:r>
              <a:rPr lang="en-AU" sz="1600" dirty="0"/>
              <a:t>If under 12 years old your child will </a:t>
            </a:r>
            <a:r>
              <a:rPr lang="en-AU" sz="1600" b="1" dirty="0"/>
              <a:t>require</a:t>
            </a:r>
            <a:r>
              <a:rPr lang="en-AU" sz="1600" dirty="0"/>
              <a:t> a supervisor</a:t>
            </a:r>
          </a:p>
          <a:p>
            <a:pPr lvl="1"/>
            <a:r>
              <a:rPr lang="en-AU" sz="1600" dirty="0"/>
              <a:t>This can be one guardian/family/community member</a:t>
            </a:r>
            <a:r>
              <a:rPr lang="en-AU" sz="1600" dirty="0">
                <a:solidFill>
                  <a:srgbClr val="FF0000"/>
                </a:solidFill>
              </a:rPr>
              <a:t>*</a:t>
            </a:r>
            <a:r>
              <a:rPr lang="en-AU" sz="1600" dirty="0"/>
              <a:t> who can travel with the child to Perth and get accommodation for ‘reasonable time’ (which is approximately two nights), as well as meals if included in accommodation bill</a:t>
            </a:r>
          </a:p>
          <a:p>
            <a:pPr lvl="0"/>
            <a:r>
              <a:rPr lang="en-AU" sz="1800" dirty="0"/>
              <a:t>All transport from school to home at the end of each term (x4)</a:t>
            </a:r>
          </a:p>
          <a:p>
            <a:pPr lvl="1"/>
            <a:r>
              <a:rPr lang="en-AU" sz="1600" dirty="0"/>
              <a:t>We recommend boarding schools act as a supervisor, but they are not required to</a:t>
            </a:r>
          </a:p>
          <a:p>
            <a:pPr lvl="1"/>
            <a:r>
              <a:rPr lang="en-AU" sz="1600" dirty="0"/>
              <a:t>If the school won’t do it, someone must be found for your child under 12 years old</a:t>
            </a:r>
          </a:p>
          <a:p>
            <a:pPr lvl="1"/>
            <a:endParaRPr lang="en-AU" sz="1600" dirty="0"/>
          </a:p>
          <a:p>
            <a:pPr lvl="0"/>
            <a:r>
              <a:rPr lang="en-AU" sz="1800" dirty="0"/>
              <a:t>ABSTUDY </a:t>
            </a:r>
            <a:r>
              <a:rPr lang="en-AU" sz="1800" b="1" dirty="0"/>
              <a:t>DOES NOT</a:t>
            </a:r>
            <a:r>
              <a:rPr lang="en-AU" sz="1800" dirty="0"/>
              <a:t> cover flights for midterm breaks </a:t>
            </a:r>
          </a:p>
          <a:p>
            <a:pPr lvl="0"/>
            <a:r>
              <a:rPr lang="en-AU" sz="1800" dirty="0"/>
              <a:t>If your child is considered a ‘vulnerable student’ or is travelling on weekends they too will need a supervisor to travel with them.</a:t>
            </a:r>
          </a:p>
          <a:p>
            <a:pPr lvl="1"/>
            <a:r>
              <a:rPr lang="en-AU" sz="1400" dirty="0">
                <a:solidFill>
                  <a:schemeClr val="tx1"/>
                </a:solidFill>
              </a:rPr>
              <a:t>At the beginning of each term this is a great opportunity for family members come down to see the school and meet with teachers and boarding staff</a:t>
            </a:r>
          </a:p>
          <a:p>
            <a:pPr lvl="1"/>
            <a:r>
              <a:rPr lang="en-AU" sz="1400" dirty="0">
                <a:solidFill>
                  <a:schemeClr val="tx1"/>
                </a:solidFill>
              </a:rPr>
              <a:t>At the end of each term this is a great opportunity for boarding school staff to meet the child’s family and see the community</a:t>
            </a:r>
          </a:p>
        </p:txBody>
      </p:sp>
    </p:spTree>
    <p:extLst>
      <p:ext uri="{BB962C8B-B14F-4D97-AF65-F5344CB8AC3E}">
        <p14:creationId xmlns:p14="http://schemas.microsoft.com/office/powerpoint/2010/main" val="3265131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CBAA-9DEB-431E-9C4A-5AF4B8CC221A}"/>
              </a:ext>
            </a:extLst>
          </p:cNvPr>
          <p:cNvSpPr>
            <a:spLocks noGrp="1"/>
          </p:cNvSpPr>
          <p:nvPr>
            <p:ph type="title"/>
          </p:nvPr>
        </p:nvSpPr>
        <p:spPr/>
        <p:txBody>
          <a:bodyPr/>
          <a:lstStyle/>
          <a:p>
            <a:r>
              <a:rPr lang="en-AU" dirty="0"/>
              <a:t>Your Child’s Entitlements - Travel</a:t>
            </a:r>
          </a:p>
        </p:txBody>
      </p:sp>
      <p:sp>
        <p:nvSpPr>
          <p:cNvPr id="4" name="Content Placeholder 2">
            <a:extLst>
              <a:ext uri="{FF2B5EF4-FFF2-40B4-BE49-F238E27FC236}">
                <a16:creationId xmlns:a16="http://schemas.microsoft.com/office/drawing/2014/main" id="{C2A386F4-5C78-44DC-88FE-2C08F9BBEF3A}"/>
              </a:ext>
            </a:extLst>
          </p:cNvPr>
          <p:cNvSpPr>
            <a:spLocks noGrp="1"/>
          </p:cNvSpPr>
          <p:nvPr>
            <p:ph idx="1"/>
          </p:nvPr>
        </p:nvSpPr>
        <p:spPr>
          <a:xfrm>
            <a:off x="720725" y="1310211"/>
            <a:ext cx="7753350" cy="4524375"/>
          </a:xfrm>
        </p:spPr>
        <p:txBody>
          <a:bodyPr>
            <a:noAutofit/>
          </a:bodyPr>
          <a:lstStyle/>
          <a:p>
            <a:pPr lvl="0"/>
            <a:r>
              <a:rPr lang="en-AU" sz="1800" b="1" dirty="0"/>
              <a:t>‘Compassionate Travel’</a:t>
            </a:r>
            <a:r>
              <a:rPr lang="en-AU" sz="1800" dirty="0"/>
              <a:t> for </a:t>
            </a:r>
            <a:r>
              <a:rPr lang="en-AU" sz="1800" b="1" dirty="0"/>
              <a:t>your child </a:t>
            </a:r>
            <a:r>
              <a:rPr lang="en-AU" sz="1800" dirty="0"/>
              <a:t>can get a flight home and back to school</a:t>
            </a:r>
          </a:p>
          <a:p>
            <a:pPr lvl="1"/>
            <a:r>
              <a:rPr lang="en-AU" sz="1600" dirty="0"/>
              <a:t>if there is a critical injury or illness of a family member</a:t>
            </a:r>
            <a:r>
              <a:rPr lang="en-AU" sz="1600" dirty="0">
                <a:solidFill>
                  <a:srgbClr val="FF0000"/>
                </a:solidFill>
              </a:rPr>
              <a:t>*</a:t>
            </a:r>
            <a:endParaRPr lang="en-AU" sz="1600" dirty="0"/>
          </a:p>
          <a:p>
            <a:pPr lvl="1"/>
            <a:r>
              <a:rPr lang="en-AU" sz="1600" dirty="0"/>
              <a:t>If there is a funeral of a family member</a:t>
            </a:r>
            <a:r>
              <a:rPr lang="en-AU" sz="1600" dirty="0">
                <a:solidFill>
                  <a:srgbClr val="FF0000"/>
                </a:solidFill>
              </a:rPr>
              <a:t>*</a:t>
            </a:r>
          </a:p>
          <a:p>
            <a:pPr lvl="1"/>
            <a:r>
              <a:rPr lang="en-AU" sz="1600" dirty="0"/>
              <a:t>If there is ‘kinship business’</a:t>
            </a:r>
          </a:p>
          <a:p>
            <a:pPr lvl="1"/>
            <a:r>
              <a:rPr lang="en-AU" sz="1600" dirty="0"/>
              <a:t>If the child is sick or injured and needs to return home</a:t>
            </a:r>
          </a:p>
          <a:p>
            <a:pPr marL="457200" lvl="1" indent="0">
              <a:buNone/>
            </a:pPr>
            <a:endParaRPr lang="en-AU" sz="1600" dirty="0"/>
          </a:p>
          <a:p>
            <a:r>
              <a:rPr lang="en-AU" sz="1800" dirty="0"/>
              <a:t>‘</a:t>
            </a:r>
            <a:r>
              <a:rPr lang="en-AU" sz="1800" b="1" dirty="0"/>
              <a:t>Compassionate Travel’</a:t>
            </a:r>
            <a:r>
              <a:rPr lang="en-AU" sz="1800" dirty="0"/>
              <a:t> for a </a:t>
            </a:r>
            <a:r>
              <a:rPr lang="en-AU" sz="1800" b="1" dirty="0"/>
              <a:t>family member</a:t>
            </a:r>
            <a:r>
              <a:rPr lang="en-AU" sz="1800" dirty="0">
                <a:solidFill>
                  <a:srgbClr val="FF0000"/>
                </a:solidFill>
              </a:rPr>
              <a:t>*</a:t>
            </a:r>
            <a:r>
              <a:rPr lang="en-AU" sz="1800" dirty="0"/>
              <a:t> to get a flight to and from Perth to visit the child </a:t>
            </a:r>
          </a:p>
          <a:p>
            <a:pPr lvl="1"/>
            <a:r>
              <a:rPr lang="en-AU" sz="1600" dirty="0"/>
              <a:t>If the child has a serious illness or injury</a:t>
            </a:r>
          </a:p>
          <a:p>
            <a:pPr marL="457200" lvl="1" indent="0">
              <a:buNone/>
            </a:pPr>
            <a:endParaRPr lang="en-AU" sz="1800" dirty="0"/>
          </a:p>
          <a:p>
            <a:pPr lvl="0"/>
            <a:r>
              <a:rPr lang="en-AU" sz="1800" dirty="0"/>
              <a:t>‘Compassionate Travel’ has a 2 per year limit</a:t>
            </a:r>
          </a:p>
          <a:p>
            <a:pPr marL="0" lvl="0" indent="0">
              <a:buNone/>
            </a:pPr>
            <a:endParaRPr lang="en-AU" sz="1800" dirty="0"/>
          </a:p>
          <a:p>
            <a:pPr marL="0" lvl="0" indent="0">
              <a:buNone/>
            </a:pPr>
            <a:r>
              <a:rPr lang="en-AU" sz="1800" dirty="0">
                <a:solidFill>
                  <a:srgbClr val="FF0000"/>
                </a:solidFill>
              </a:rPr>
              <a:t>*Family Member or Community Member is someone with significant ties to the student</a:t>
            </a:r>
          </a:p>
        </p:txBody>
      </p:sp>
    </p:spTree>
    <p:extLst>
      <p:ext uri="{BB962C8B-B14F-4D97-AF65-F5344CB8AC3E}">
        <p14:creationId xmlns:p14="http://schemas.microsoft.com/office/powerpoint/2010/main" val="406278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720000" y="1600200"/>
            <a:ext cx="7770857" cy="4525963"/>
          </a:xfrm>
        </p:spPr>
        <p:txBody>
          <a:bodyPr>
            <a:normAutofit fontScale="85000" lnSpcReduction="10000"/>
          </a:bodyPr>
          <a:lstStyle/>
          <a:p>
            <a:r>
              <a:rPr lang="en-AU" dirty="0"/>
              <a:t>Family support</a:t>
            </a:r>
          </a:p>
          <a:p>
            <a:pPr lvl="1"/>
            <a:r>
              <a:rPr lang="en-AU" dirty="0"/>
              <a:t>Does the family want the child away from home, and if so, why? are the family prepared to do ‘tough love’</a:t>
            </a:r>
          </a:p>
          <a:p>
            <a:r>
              <a:rPr lang="en-AU" dirty="0"/>
              <a:t>Does the child want to come to boarding school?</a:t>
            </a:r>
          </a:p>
          <a:p>
            <a:r>
              <a:rPr lang="en-AU" dirty="0"/>
              <a:t>Determination of the child to succeed</a:t>
            </a:r>
          </a:p>
          <a:p>
            <a:r>
              <a:rPr lang="en-AU" dirty="0"/>
              <a:t>Child's past school attendance</a:t>
            </a:r>
          </a:p>
          <a:p>
            <a:r>
              <a:rPr lang="en-AU" dirty="0"/>
              <a:t>Child's school involvement</a:t>
            </a:r>
          </a:p>
          <a:p>
            <a:r>
              <a:rPr lang="en-AU" dirty="0"/>
              <a:t>Child's extra activities &amp; sports</a:t>
            </a:r>
          </a:p>
          <a:p>
            <a:r>
              <a:rPr lang="en-AU" dirty="0"/>
              <a:t>Child's school grades</a:t>
            </a:r>
          </a:p>
          <a:p>
            <a:r>
              <a:rPr lang="en-AU" dirty="0"/>
              <a:t>Funding – who is going to pay the costs </a:t>
            </a:r>
          </a:p>
          <a:p>
            <a:endParaRPr lang="en-US" dirty="0"/>
          </a:p>
        </p:txBody>
      </p:sp>
      <p:sp>
        <p:nvSpPr>
          <p:cNvPr id="3" name="Title 2"/>
          <p:cNvSpPr>
            <a:spLocks noGrp="1"/>
          </p:cNvSpPr>
          <p:nvPr>
            <p:ph type="title"/>
          </p:nvPr>
        </p:nvSpPr>
        <p:spPr>
          <a:xfrm>
            <a:off x="1080000" y="54000"/>
            <a:ext cx="6670629" cy="1143000"/>
          </a:xfrm>
        </p:spPr>
        <p:txBody>
          <a:bodyPr/>
          <a:lstStyle/>
          <a:p>
            <a:r>
              <a:rPr lang="en-US" dirty="0"/>
              <a:t>What schools look for when selecting a child to attend their school</a:t>
            </a:r>
          </a:p>
        </p:txBody>
      </p:sp>
    </p:spTree>
    <p:extLst>
      <p:ext uri="{BB962C8B-B14F-4D97-AF65-F5344CB8AC3E}">
        <p14:creationId xmlns:p14="http://schemas.microsoft.com/office/powerpoint/2010/main" val="1007574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CBAA-9DEB-431E-9C4A-5AF4B8CC221A}"/>
              </a:ext>
            </a:extLst>
          </p:cNvPr>
          <p:cNvSpPr>
            <a:spLocks noGrp="1"/>
          </p:cNvSpPr>
          <p:nvPr>
            <p:ph type="title"/>
          </p:nvPr>
        </p:nvSpPr>
        <p:spPr/>
        <p:txBody>
          <a:bodyPr/>
          <a:lstStyle/>
          <a:p>
            <a:r>
              <a:rPr lang="en-AU" dirty="0"/>
              <a:t>Your Child’s Entitlements - Travel</a:t>
            </a:r>
          </a:p>
        </p:txBody>
      </p:sp>
      <p:sp>
        <p:nvSpPr>
          <p:cNvPr id="4" name="Content Placeholder 2">
            <a:extLst>
              <a:ext uri="{FF2B5EF4-FFF2-40B4-BE49-F238E27FC236}">
                <a16:creationId xmlns:a16="http://schemas.microsoft.com/office/drawing/2014/main" id="{C2A386F4-5C78-44DC-88FE-2C08F9BBEF3A}"/>
              </a:ext>
            </a:extLst>
          </p:cNvPr>
          <p:cNvSpPr>
            <a:spLocks noGrp="1"/>
          </p:cNvSpPr>
          <p:nvPr>
            <p:ph idx="1"/>
          </p:nvPr>
        </p:nvSpPr>
        <p:spPr>
          <a:xfrm>
            <a:off x="720725" y="1310211"/>
            <a:ext cx="7753350" cy="4803206"/>
          </a:xfrm>
        </p:spPr>
        <p:txBody>
          <a:bodyPr>
            <a:noAutofit/>
          </a:bodyPr>
          <a:lstStyle/>
          <a:p>
            <a:pPr lvl="0"/>
            <a:r>
              <a:rPr lang="en-AU" sz="2000" b="1" dirty="0"/>
              <a:t>Orientation Travel</a:t>
            </a:r>
          </a:p>
          <a:p>
            <a:pPr lvl="1"/>
            <a:r>
              <a:rPr lang="en-AU" sz="1600" dirty="0"/>
              <a:t>For a student who is NOT ENROLLED in the new school or boarding house, </a:t>
            </a:r>
          </a:p>
          <a:p>
            <a:pPr lvl="2"/>
            <a:r>
              <a:rPr lang="en-AU" sz="1400" dirty="0"/>
              <a:t>to go to interviews or other selection procedures prior to acceptance</a:t>
            </a:r>
          </a:p>
          <a:p>
            <a:pPr marL="914400" lvl="2" indent="0">
              <a:buNone/>
            </a:pPr>
            <a:endParaRPr lang="en-AU" sz="1100" dirty="0"/>
          </a:p>
          <a:p>
            <a:pPr lvl="1"/>
            <a:r>
              <a:rPr lang="en-AU" sz="1600" dirty="0"/>
              <a:t>For a student is intending to board away from home for the first time and is</a:t>
            </a:r>
          </a:p>
          <a:p>
            <a:pPr lvl="3"/>
            <a:r>
              <a:rPr lang="en-AU" sz="1400" dirty="0"/>
              <a:t>from a remote Aboriginal community; or</a:t>
            </a:r>
          </a:p>
          <a:p>
            <a:pPr lvl="3"/>
            <a:r>
              <a:rPr lang="en-AU" sz="1400" dirty="0"/>
              <a:t> from a town in a remote location AND it is likely that the student would experience serious problems of adjustment</a:t>
            </a:r>
            <a:endParaRPr lang="en-AU" sz="4400" dirty="0"/>
          </a:p>
          <a:p>
            <a:pPr lvl="0"/>
            <a:endParaRPr lang="en-AU" sz="2000" b="1" dirty="0"/>
          </a:p>
          <a:p>
            <a:pPr lvl="0"/>
            <a:r>
              <a:rPr lang="en-AU" sz="2000" b="1" dirty="0"/>
              <a:t>Special Purpose Travel – for an family member to visit the school</a:t>
            </a:r>
          </a:p>
          <a:p>
            <a:pPr lvl="1"/>
            <a:r>
              <a:rPr lang="en-AU" sz="1600" dirty="0"/>
              <a:t>For a boarding student who is under threat of expulsion because of serious problems of adjustment and a visit is expected to stabilise the situation</a:t>
            </a:r>
          </a:p>
          <a:p>
            <a:pPr lvl="1"/>
            <a:r>
              <a:rPr lang="en-AU" sz="1600" dirty="0"/>
              <a:t> For a student will be participating in a school event, such as but not limited to a graduation, school play, award ceremony, teacher/parent interview or sporting event. </a:t>
            </a:r>
          </a:p>
          <a:p>
            <a:pPr lvl="1"/>
            <a:r>
              <a:rPr lang="en-AU" sz="1600" dirty="0"/>
              <a:t>A maximum of three return trips per student per calendar year can be approved under Special Purpose visit travel. </a:t>
            </a:r>
          </a:p>
        </p:txBody>
      </p:sp>
    </p:spTree>
    <p:extLst>
      <p:ext uri="{BB962C8B-B14F-4D97-AF65-F5344CB8AC3E}">
        <p14:creationId xmlns:p14="http://schemas.microsoft.com/office/powerpoint/2010/main" val="321980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D09A6-94CC-456C-ADC6-0D2D0126D285}"/>
              </a:ext>
            </a:extLst>
          </p:cNvPr>
          <p:cNvSpPr>
            <a:spLocks noGrp="1"/>
          </p:cNvSpPr>
          <p:nvPr>
            <p:ph type="ctrTitle"/>
          </p:nvPr>
        </p:nvSpPr>
        <p:spPr>
          <a:xfrm>
            <a:off x="936000" y="2889000"/>
            <a:ext cx="6480000" cy="1080000"/>
          </a:xfrm>
        </p:spPr>
        <p:txBody>
          <a:bodyPr>
            <a:normAutofit fontScale="90000"/>
          </a:bodyPr>
          <a:lstStyle/>
          <a:p>
            <a:r>
              <a:rPr lang="en-AU" dirty="0"/>
              <a:t>Whenever family members are in Perth ask them to visit the school</a:t>
            </a:r>
          </a:p>
        </p:txBody>
      </p:sp>
    </p:spTree>
    <p:extLst>
      <p:ext uri="{BB962C8B-B14F-4D97-AF65-F5344CB8AC3E}">
        <p14:creationId xmlns:p14="http://schemas.microsoft.com/office/powerpoint/2010/main" val="72478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D45F2-F652-4B49-B551-FF9F774B01AA}"/>
              </a:ext>
            </a:extLst>
          </p:cNvPr>
          <p:cNvSpPr>
            <a:spLocks noGrp="1"/>
          </p:cNvSpPr>
          <p:nvPr>
            <p:ph type="title"/>
          </p:nvPr>
        </p:nvSpPr>
        <p:spPr>
          <a:xfrm>
            <a:off x="1080000" y="54000"/>
            <a:ext cx="6653211" cy="1143000"/>
          </a:xfrm>
        </p:spPr>
        <p:txBody>
          <a:bodyPr/>
          <a:lstStyle/>
          <a:p>
            <a:r>
              <a:rPr lang="en-AU" dirty="0"/>
              <a:t>What do families need to do to apply to a school?</a:t>
            </a:r>
          </a:p>
        </p:txBody>
      </p:sp>
      <p:sp>
        <p:nvSpPr>
          <p:cNvPr id="3" name="Content Placeholder 2">
            <a:extLst>
              <a:ext uri="{FF2B5EF4-FFF2-40B4-BE49-F238E27FC236}">
                <a16:creationId xmlns:a16="http://schemas.microsoft.com/office/drawing/2014/main" id="{7A607269-1557-4A75-9C1D-57EB8BA09F37}"/>
              </a:ext>
            </a:extLst>
          </p:cNvPr>
          <p:cNvSpPr>
            <a:spLocks noGrp="1"/>
          </p:cNvSpPr>
          <p:nvPr>
            <p:ph idx="1"/>
          </p:nvPr>
        </p:nvSpPr>
        <p:spPr/>
        <p:txBody>
          <a:bodyPr>
            <a:normAutofit fontScale="77500" lnSpcReduction="20000"/>
          </a:bodyPr>
          <a:lstStyle/>
          <a:p>
            <a:r>
              <a:rPr lang="en-AU" dirty="0"/>
              <a:t>Contact the school for an application (normally 18 months before the year they want their child to attend)</a:t>
            </a:r>
          </a:p>
          <a:p>
            <a:r>
              <a:rPr lang="en-AU" dirty="0"/>
              <a:t>Get a copy of the child's birth certificate (not extract)</a:t>
            </a:r>
          </a:p>
          <a:p>
            <a:r>
              <a:rPr lang="en-AU" dirty="0"/>
              <a:t>Get copies of the child's past school reports</a:t>
            </a:r>
          </a:p>
          <a:p>
            <a:r>
              <a:rPr lang="en-AU" dirty="0"/>
              <a:t>Get copies of the child's immunisation record</a:t>
            </a:r>
          </a:p>
          <a:p>
            <a:r>
              <a:rPr lang="en-AU" dirty="0"/>
              <a:t>Get supporting letters from current school and community members</a:t>
            </a:r>
          </a:p>
          <a:p>
            <a:r>
              <a:rPr lang="en-AU" dirty="0"/>
              <a:t>Get copies of any of the child's awards</a:t>
            </a:r>
          </a:p>
          <a:p>
            <a:r>
              <a:rPr lang="en-AU" dirty="0"/>
              <a:t>Get copies of any religious ceremony records (baptism, etc.)</a:t>
            </a:r>
          </a:p>
          <a:p>
            <a:r>
              <a:rPr lang="en-AU" dirty="0"/>
              <a:t>Start the process of applying for ABSTUDY</a:t>
            </a:r>
          </a:p>
          <a:p>
            <a:endParaRPr lang="en-AU" dirty="0"/>
          </a:p>
        </p:txBody>
      </p:sp>
    </p:spTree>
    <p:extLst>
      <p:ext uri="{BB962C8B-B14F-4D97-AF65-F5344CB8AC3E}">
        <p14:creationId xmlns:p14="http://schemas.microsoft.com/office/powerpoint/2010/main" val="179570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80A1D-73F3-4A52-A23A-8001D2F68434}"/>
              </a:ext>
            </a:extLst>
          </p:cNvPr>
          <p:cNvSpPr>
            <a:spLocks noGrp="1"/>
          </p:cNvSpPr>
          <p:nvPr>
            <p:ph type="title"/>
          </p:nvPr>
        </p:nvSpPr>
        <p:spPr>
          <a:xfrm>
            <a:off x="1080000" y="54000"/>
            <a:ext cx="6714171" cy="1143000"/>
          </a:xfrm>
        </p:spPr>
        <p:txBody>
          <a:bodyPr/>
          <a:lstStyle/>
          <a:p>
            <a:r>
              <a:rPr lang="en-AU" dirty="0"/>
              <a:t>What families need to organise before sending their child to boarding school</a:t>
            </a:r>
          </a:p>
        </p:txBody>
      </p:sp>
      <p:sp>
        <p:nvSpPr>
          <p:cNvPr id="3" name="Content Placeholder 2">
            <a:extLst>
              <a:ext uri="{FF2B5EF4-FFF2-40B4-BE49-F238E27FC236}">
                <a16:creationId xmlns:a16="http://schemas.microsoft.com/office/drawing/2014/main" id="{59A3BD49-BC64-4B06-975B-6B494720719D}"/>
              </a:ext>
            </a:extLst>
          </p:cNvPr>
          <p:cNvSpPr>
            <a:spLocks noGrp="1"/>
          </p:cNvSpPr>
          <p:nvPr>
            <p:ph idx="1"/>
          </p:nvPr>
        </p:nvSpPr>
        <p:spPr/>
        <p:txBody>
          <a:bodyPr>
            <a:normAutofit/>
          </a:bodyPr>
          <a:lstStyle/>
          <a:p>
            <a:r>
              <a:rPr lang="en-AU" sz="2600" dirty="0"/>
              <a:t>Duplicate Medicare card – so the child has a copy</a:t>
            </a:r>
          </a:p>
          <a:p>
            <a:r>
              <a:rPr lang="en-AU" sz="2600" dirty="0"/>
              <a:t>Child's own bank account and EFTPOS card – so the child can access money when away   </a:t>
            </a:r>
          </a:p>
          <a:p>
            <a:r>
              <a:rPr lang="en-AU" sz="2600" dirty="0"/>
              <a:t>Child's Tax File Number – so the child's ABSTUDY does not get cut off</a:t>
            </a:r>
          </a:p>
          <a:p>
            <a:r>
              <a:rPr lang="en-AU" sz="2600" dirty="0"/>
              <a:t>Child's dental records are sent to the new school</a:t>
            </a:r>
          </a:p>
          <a:p>
            <a:r>
              <a:rPr lang="en-AU" sz="2600" dirty="0"/>
              <a:t>Child's hearing records are sent to the new school</a:t>
            </a:r>
          </a:p>
          <a:p>
            <a:r>
              <a:rPr lang="en-AU" sz="2600" dirty="0"/>
              <a:t>There is guardian in Perth in case of an emergency.</a:t>
            </a:r>
          </a:p>
        </p:txBody>
      </p:sp>
    </p:spTree>
    <p:extLst>
      <p:ext uri="{BB962C8B-B14F-4D97-AF65-F5344CB8AC3E}">
        <p14:creationId xmlns:p14="http://schemas.microsoft.com/office/powerpoint/2010/main" val="37102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DD152-7508-46AB-8A85-B8574895B73C}"/>
              </a:ext>
            </a:extLst>
          </p:cNvPr>
          <p:cNvSpPr>
            <a:spLocks noGrp="1"/>
          </p:cNvSpPr>
          <p:nvPr>
            <p:ph type="ctrTitle"/>
          </p:nvPr>
        </p:nvSpPr>
        <p:spPr>
          <a:xfrm>
            <a:off x="936000" y="2889000"/>
            <a:ext cx="6480000" cy="1080000"/>
          </a:xfrm>
        </p:spPr>
        <p:txBody>
          <a:bodyPr>
            <a:normAutofit fontScale="90000"/>
          </a:bodyPr>
          <a:lstStyle/>
          <a:p>
            <a:r>
              <a:rPr lang="en-AU" dirty="0"/>
              <a:t>How to help prepare your child for boarding school</a:t>
            </a:r>
          </a:p>
        </p:txBody>
      </p:sp>
    </p:spTree>
    <p:extLst>
      <p:ext uri="{BB962C8B-B14F-4D97-AF65-F5344CB8AC3E}">
        <p14:creationId xmlns:p14="http://schemas.microsoft.com/office/powerpoint/2010/main" val="353387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85BD-AC02-4399-B91C-AFE7DD8024D1}"/>
              </a:ext>
            </a:extLst>
          </p:cNvPr>
          <p:cNvSpPr>
            <a:spLocks noGrp="1"/>
          </p:cNvSpPr>
          <p:nvPr>
            <p:ph type="title"/>
          </p:nvPr>
        </p:nvSpPr>
        <p:spPr/>
        <p:txBody>
          <a:bodyPr/>
          <a:lstStyle/>
          <a:p>
            <a:r>
              <a:rPr lang="en-AU" dirty="0"/>
              <a:t>School and Homework</a:t>
            </a:r>
          </a:p>
        </p:txBody>
      </p:sp>
      <p:sp>
        <p:nvSpPr>
          <p:cNvPr id="3" name="Content Placeholder 2">
            <a:extLst>
              <a:ext uri="{FF2B5EF4-FFF2-40B4-BE49-F238E27FC236}">
                <a16:creationId xmlns:a16="http://schemas.microsoft.com/office/drawing/2014/main" id="{BEB97E47-A32E-4E79-B8F3-975D20A849A9}"/>
              </a:ext>
            </a:extLst>
          </p:cNvPr>
          <p:cNvSpPr>
            <a:spLocks noGrp="1"/>
          </p:cNvSpPr>
          <p:nvPr>
            <p:ph idx="1"/>
          </p:nvPr>
        </p:nvSpPr>
        <p:spPr/>
        <p:txBody>
          <a:bodyPr>
            <a:normAutofit fontScale="77500" lnSpcReduction="20000"/>
          </a:bodyPr>
          <a:lstStyle/>
          <a:p>
            <a:pPr lvl="0"/>
            <a:r>
              <a:rPr lang="en-AU" dirty="0"/>
              <a:t>Starting now – get your child to do a  minimum ½ hr study after dinner</a:t>
            </a:r>
          </a:p>
          <a:p>
            <a:pPr lvl="0"/>
            <a:endParaRPr lang="en-AU" dirty="0"/>
          </a:p>
          <a:p>
            <a:pPr marL="0" lvl="0" indent="0">
              <a:buNone/>
            </a:pPr>
            <a:r>
              <a:rPr lang="en-AU" b="1" dirty="0"/>
              <a:t>Once your child is at boarding school:</a:t>
            </a:r>
          </a:p>
          <a:p>
            <a:pPr lvl="0"/>
            <a:r>
              <a:rPr lang="en-AU" dirty="0"/>
              <a:t>Your child may need to attend homework help classes run by the school.</a:t>
            </a:r>
          </a:p>
          <a:p>
            <a:pPr lvl="0"/>
            <a:r>
              <a:rPr lang="en-AU" dirty="0"/>
              <a:t>Your child will be expected to do a minimum of 1 ½ hr of homework a night</a:t>
            </a:r>
          </a:p>
          <a:p>
            <a:pPr lvl="0"/>
            <a:r>
              <a:rPr lang="en-AU" dirty="0"/>
              <a:t>Your child will be expected to do swimming lessons &amp; school swimming carnivals.</a:t>
            </a:r>
          </a:p>
          <a:p>
            <a:pPr lvl="0"/>
            <a:r>
              <a:rPr lang="en-AU" dirty="0"/>
              <a:t>Your child will be expected to wear all school uniform items all day – including shoes &amp; ties.</a:t>
            </a:r>
          </a:p>
          <a:p>
            <a:endParaRPr lang="en-AU" dirty="0"/>
          </a:p>
          <a:p>
            <a:endParaRPr lang="en-AU" dirty="0"/>
          </a:p>
        </p:txBody>
      </p:sp>
    </p:spTree>
    <p:extLst>
      <p:ext uri="{BB962C8B-B14F-4D97-AF65-F5344CB8AC3E}">
        <p14:creationId xmlns:p14="http://schemas.microsoft.com/office/powerpoint/2010/main" val="4293230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4E722-E050-4CF8-AE83-307145A644D4}"/>
              </a:ext>
            </a:extLst>
          </p:cNvPr>
          <p:cNvSpPr>
            <a:spLocks noGrp="1"/>
          </p:cNvSpPr>
          <p:nvPr>
            <p:ph type="title"/>
          </p:nvPr>
        </p:nvSpPr>
        <p:spPr/>
        <p:txBody>
          <a:bodyPr/>
          <a:lstStyle/>
          <a:p>
            <a:r>
              <a:rPr lang="en-AU" dirty="0"/>
              <a:t>Living as a boarding student</a:t>
            </a:r>
          </a:p>
        </p:txBody>
      </p:sp>
      <p:sp>
        <p:nvSpPr>
          <p:cNvPr id="3" name="Content Placeholder 2">
            <a:extLst>
              <a:ext uri="{FF2B5EF4-FFF2-40B4-BE49-F238E27FC236}">
                <a16:creationId xmlns:a16="http://schemas.microsoft.com/office/drawing/2014/main" id="{167430D5-AFA3-4A1B-88BD-99AFE2499CC0}"/>
              </a:ext>
            </a:extLst>
          </p:cNvPr>
          <p:cNvSpPr>
            <a:spLocks noGrp="1"/>
          </p:cNvSpPr>
          <p:nvPr>
            <p:ph idx="1"/>
          </p:nvPr>
        </p:nvSpPr>
        <p:spPr/>
        <p:txBody>
          <a:bodyPr>
            <a:normAutofit fontScale="62500" lnSpcReduction="20000"/>
          </a:bodyPr>
          <a:lstStyle/>
          <a:p>
            <a:pPr lvl="0"/>
            <a:r>
              <a:rPr lang="en-AU" dirty="0"/>
              <a:t>Get your child to start washing their clothes at home.</a:t>
            </a:r>
          </a:p>
          <a:p>
            <a:pPr lvl="1"/>
            <a:r>
              <a:rPr lang="en-AU" dirty="0"/>
              <a:t>In boarding schools which child is responsible for washing their personal items of clothing, and at some schools this includes their school uniforms. </a:t>
            </a:r>
          </a:p>
          <a:p>
            <a:pPr lvl="0"/>
            <a:r>
              <a:rPr lang="en-AU" dirty="0"/>
              <a:t>Get your child to attend school camps at their current school.</a:t>
            </a:r>
          </a:p>
          <a:p>
            <a:pPr lvl="0"/>
            <a:r>
              <a:rPr lang="en-AU" dirty="0"/>
              <a:t>Get your child to start spending weekends away from their immediate family. </a:t>
            </a:r>
          </a:p>
          <a:p>
            <a:pPr lvl="1"/>
            <a:r>
              <a:rPr lang="en-AU" dirty="0"/>
              <a:t>Boarding Your child are expected to sleep in their own bed (sometimes in their own room) alone. </a:t>
            </a:r>
          </a:p>
          <a:p>
            <a:pPr lvl="1"/>
            <a:r>
              <a:rPr lang="en-AU" dirty="0"/>
              <a:t>Boarders are encouraged to join in as many activities as possible. Joining in helps child to feel at home and they will make lots of new friends. </a:t>
            </a:r>
          </a:p>
          <a:p>
            <a:pPr lvl="1"/>
            <a:r>
              <a:rPr lang="en-AU" dirty="0"/>
              <a:t>Role play how to introduce yourself to a stranger.</a:t>
            </a:r>
          </a:p>
          <a:p>
            <a:pPr lvl="0"/>
            <a:r>
              <a:rPr lang="en-AU" dirty="0"/>
              <a:t>Remind your child that when in the boarding house they cannot just share other child's items without permission.</a:t>
            </a:r>
          </a:p>
          <a:p>
            <a:pPr lvl="0"/>
            <a:r>
              <a:rPr lang="en-AU" dirty="0"/>
              <a:t>Remind your child that they cannot just walk into someone’s room.</a:t>
            </a:r>
          </a:p>
          <a:p>
            <a:pPr lvl="0"/>
            <a:r>
              <a:rPr lang="en-AU" dirty="0"/>
              <a:t>Remind your child they need to say please and thank you.</a:t>
            </a:r>
          </a:p>
        </p:txBody>
      </p:sp>
    </p:spTree>
    <p:extLst>
      <p:ext uri="{BB962C8B-B14F-4D97-AF65-F5344CB8AC3E}">
        <p14:creationId xmlns:p14="http://schemas.microsoft.com/office/powerpoint/2010/main" val="299406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586B7-802A-4A38-8C74-6DA88F7F7611}"/>
              </a:ext>
            </a:extLst>
          </p:cNvPr>
          <p:cNvSpPr>
            <a:spLocks noGrp="1"/>
          </p:cNvSpPr>
          <p:nvPr>
            <p:ph type="title"/>
          </p:nvPr>
        </p:nvSpPr>
        <p:spPr/>
        <p:txBody>
          <a:bodyPr/>
          <a:lstStyle/>
          <a:p>
            <a:r>
              <a:rPr lang="en-AU" dirty="0"/>
              <a:t>Health and Hygiene</a:t>
            </a:r>
          </a:p>
        </p:txBody>
      </p:sp>
      <p:sp>
        <p:nvSpPr>
          <p:cNvPr id="3" name="Content Placeholder 2">
            <a:extLst>
              <a:ext uri="{FF2B5EF4-FFF2-40B4-BE49-F238E27FC236}">
                <a16:creationId xmlns:a16="http://schemas.microsoft.com/office/drawing/2014/main" id="{62D8E553-7544-4D80-9C33-124A1E5D42FA}"/>
              </a:ext>
            </a:extLst>
          </p:cNvPr>
          <p:cNvSpPr>
            <a:spLocks noGrp="1"/>
          </p:cNvSpPr>
          <p:nvPr>
            <p:ph idx="1"/>
          </p:nvPr>
        </p:nvSpPr>
        <p:spPr/>
        <p:txBody>
          <a:bodyPr>
            <a:normAutofit fontScale="70000" lnSpcReduction="20000"/>
          </a:bodyPr>
          <a:lstStyle/>
          <a:p>
            <a:pPr lvl="0"/>
            <a:r>
              <a:rPr lang="en-AU" dirty="0"/>
              <a:t>Discuss the need to shower every day </a:t>
            </a:r>
          </a:p>
          <a:p>
            <a:pPr lvl="1"/>
            <a:r>
              <a:rPr lang="en-AU" dirty="0"/>
              <a:t>The use of deodorant</a:t>
            </a:r>
          </a:p>
          <a:p>
            <a:pPr lvl="1"/>
            <a:r>
              <a:rPr lang="en-AU" dirty="0"/>
              <a:t>Brushing teeth</a:t>
            </a:r>
          </a:p>
          <a:p>
            <a:pPr lvl="1"/>
            <a:r>
              <a:rPr lang="en-AU" dirty="0"/>
              <a:t>Brushing hair</a:t>
            </a:r>
          </a:p>
          <a:p>
            <a:pPr marL="457200" lvl="1" indent="0">
              <a:buNone/>
            </a:pPr>
            <a:endParaRPr lang="en-AU" dirty="0"/>
          </a:p>
          <a:p>
            <a:pPr lvl="0"/>
            <a:r>
              <a:rPr lang="en-AU" dirty="0"/>
              <a:t>Discuss the importance around women’s business</a:t>
            </a:r>
          </a:p>
          <a:p>
            <a:pPr marL="0" lvl="0" indent="0">
              <a:buNone/>
            </a:pPr>
            <a:endParaRPr lang="en-AU" dirty="0"/>
          </a:p>
          <a:p>
            <a:pPr lvl="0"/>
            <a:r>
              <a:rPr lang="en-AU" dirty="0"/>
              <a:t>Discuss nits, ringworms, and boils </a:t>
            </a:r>
          </a:p>
          <a:p>
            <a:pPr lvl="1"/>
            <a:r>
              <a:rPr lang="en-AU" dirty="0"/>
              <a:t>Remind your child to see the school nurse if they need to</a:t>
            </a:r>
          </a:p>
          <a:p>
            <a:pPr marL="0" lvl="0" indent="0">
              <a:buNone/>
            </a:pPr>
            <a:endParaRPr lang="en-AU" dirty="0"/>
          </a:p>
          <a:p>
            <a:r>
              <a:rPr lang="en-AU" dirty="0"/>
              <a:t>Your child will need to drink lots of water and eat lots of fruit</a:t>
            </a:r>
          </a:p>
          <a:p>
            <a:pPr lvl="1"/>
            <a:r>
              <a:rPr lang="en-AU" dirty="0"/>
              <a:t>Sometimes boarding Your child get sick (constipation / diarrhoea) due to the change in different foods</a:t>
            </a:r>
          </a:p>
          <a:p>
            <a:pPr marL="0" indent="0">
              <a:buNone/>
            </a:pPr>
            <a:endParaRPr lang="en-AU" dirty="0"/>
          </a:p>
          <a:p>
            <a:endParaRPr lang="en-AU" dirty="0"/>
          </a:p>
        </p:txBody>
      </p:sp>
    </p:spTree>
    <p:extLst>
      <p:ext uri="{BB962C8B-B14F-4D97-AF65-F5344CB8AC3E}">
        <p14:creationId xmlns:p14="http://schemas.microsoft.com/office/powerpoint/2010/main" val="3391013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7542-B874-4347-8E84-5EE80DFF078D}"/>
              </a:ext>
            </a:extLst>
          </p:cNvPr>
          <p:cNvSpPr>
            <a:spLocks noGrp="1"/>
          </p:cNvSpPr>
          <p:nvPr>
            <p:ph type="ctrTitle"/>
          </p:nvPr>
        </p:nvSpPr>
        <p:spPr>
          <a:xfrm>
            <a:off x="936000" y="2664837"/>
            <a:ext cx="6480000" cy="1080000"/>
          </a:xfrm>
        </p:spPr>
        <p:txBody>
          <a:bodyPr>
            <a:normAutofit fontScale="90000"/>
          </a:bodyPr>
          <a:lstStyle/>
          <a:p>
            <a:r>
              <a:rPr lang="en-AU" dirty="0"/>
              <a:t>How to help prepare your family for sending your child to boarding school</a:t>
            </a:r>
          </a:p>
        </p:txBody>
      </p:sp>
    </p:spTree>
    <p:extLst>
      <p:ext uri="{BB962C8B-B14F-4D97-AF65-F5344CB8AC3E}">
        <p14:creationId xmlns:p14="http://schemas.microsoft.com/office/powerpoint/2010/main" val="32842996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24&quot;&gt;&lt;/object&gt;&lt;object type=&quot;2&quot; unique_id=&quot;10025&quot;&gt;&lt;object type=&quot;3&quot; unique_id=&quot;10026&quot;&gt;&lt;property id=&quot;20148&quot; value=&quot;5&quot;/&gt;&lt;property id=&quot;20300&quot; value=&quot;Slide 1&quot;/&gt;&lt;property id=&quot;20307&quot; value=&quot;256&quot;/&gt;&lt;/object&gt;&lt;object type=&quot;3&quot; unique_id=&quot;10027&quot;&gt;&lt;property id=&quot;20148&quot; value=&quot;5&quot;/&gt;&lt;property id=&quot;20300&quot; value=&quot;Slide 2&quot;/&gt;&lt;property id=&quot;20307&quot; value=&quot;257&quot;/&gt;&lt;/object&gt;&lt;/object&gt;&lt;/object&gt;&lt;/database&gt;"/>
  <p:tag name="SECTOMILLISECCONVERTED" val="1"/>
</p:tagLst>
</file>

<file path=ppt/theme/theme1.xml><?xml version="1.0" encoding="utf-8"?>
<a:theme xmlns:a="http://schemas.openxmlformats.org/drawingml/2006/main" name="Office Theme">
  <a:themeElements>
    <a:clrScheme name="Custom 10">
      <a:dk1>
        <a:srgbClr val="333333"/>
      </a:dk1>
      <a:lt1>
        <a:srgbClr val="FFFFFF"/>
      </a:lt1>
      <a:dk2>
        <a:srgbClr val="6C6C6C"/>
      </a:dk2>
      <a:lt2>
        <a:srgbClr val="D8D8D8"/>
      </a:lt2>
      <a:accent1>
        <a:srgbClr val="0082BA"/>
      </a:accent1>
      <a:accent2>
        <a:srgbClr val="6AD1E3"/>
      </a:accent2>
      <a:accent3>
        <a:srgbClr val="006E61"/>
      </a:accent3>
      <a:accent4>
        <a:srgbClr val="653A7B"/>
      </a:accent4>
      <a:accent5>
        <a:srgbClr val="687B3A"/>
      </a:accent5>
      <a:accent6>
        <a:srgbClr val="A29FA3"/>
      </a:accent6>
      <a:hlink>
        <a:srgbClr val="0082BA"/>
      </a:hlink>
      <a:folHlink>
        <a:srgbClr val="0082B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FP AISWA PowerPoint" id="{0452E357-453C-4EBF-91F5-0E5818E22ECF}" vid="{DE823134-32A0-4D89-AB98-D6C0A5EF68B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FACB2C51979E48B62F2CEE08D3C62B" ma:contentTypeVersion="1" ma:contentTypeDescription="Create a new document." ma:contentTypeScope="" ma:versionID="97b158b31ce76d7fd1c1e7f5070e8c20">
  <xsd:schema xmlns:xsd="http://www.w3.org/2001/XMLSchema" xmlns:xs="http://www.w3.org/2001/XMLSchema" xmlns:p="http://schemas.microsoft.com/office/2006/metadata/properties" xmlns:ns2="8f836245-7ffb-4a03-8fe2-e2fe315594d7" targetNamespace="http://schemas.microsoft.com/office/2006/metadata/properties" ma:root="true" ma:fieldsID="35185990c697de65cd08d0e71670a87b" ns2:_="">
    <xsd:import namespace="8f836245-7ffb-4a03-8fe2-e2fe315594d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836245-7ffb-4a03-8fe2-e2fe315594d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673898-0A5E-4893-A97C-5EEE3A3631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836245-7ffb-4a03-8fe2-e2fe315594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76D233-5CB5-477D-A40D-EA6A3D5FEAD1}">
  <ds:schemaRefs>
    <ds:schemaRef ds:uri="http://schemas.microsoft.com/sharepoint/v3/contenttype/forms"/>
  </ds:schemaRefs>
</ds:datastoreItem>
</file>

<file path=customXml/itemProps3.xml><?xml version="1.0" encoding="utf-8"?>
<ds:datastoreItem xmlns:ds="http://schemas.openxmlformats.org/officeDocument/2006/customXml" ds:itemID="{A0AD1F55-3267-49E0-A874-305C3AA5BAA2}">
  <ds:schemaRefs>
    <ds:schemaRef ds:uri="http://purl.org/dc/elements/1.1/"/>
    <ds:schemaRef ds:uri="http://www.w3.org/XML/1998/namespace"/>
    <ds:schemaRef ds:uri="8f836245-7ffb-4a03-8fe2-e2fe315594d7"/>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FFP AISWA PowerPoint</Template>
  <TotalTime>248</TotalTime>
  <Words>2043</Words>
  <Application>Microsoft Office PowerPoint</Application>
  <PresentationFormat>On-screen Show (4:3)</PresentationFormat>
  <Paragraphs>200</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So your child wants to go to boarding school</vt:lpstr>
      <vt:lpstr>What schools look for when selecting a child to attend their school</vt:lpstr>
      <vt:lpstr>What do families need to do to apply to a school?</vt:lpstr>
      <vt:lpstr>What families need to organise before sending their child to boarding school</vt:lpstr>
      <vt:lpstr>How to help prepare your child for boarding school</vt:lpstr>
      <vt:lpstr>School and Homework</vt:lpstr>
      <vt:lpstr>Living as a boarding student</vt:lpstr>
      <vt:lpstr>Health and Hygiene</vt:lpstr>
      <vt:lpstr>How to help prepare your family for sending your child to boarding school</vt:lpstr>
      <vt:lpstr>ABSTUDY and Scholarships will not cover everything</vt:lpstr>
      <vt:lpstr>Health and Hygiene</vt:lpstr>
      <vt:lpstr>Boarding School</vt:lpstr>
      <vt:lpstr>Funding Opportunities</vt:lpstr>
      <vt:lpstr>A Brief Introduction to ABSTUDY</vt:lpstr>
      <vt:lpstr>ABSTUDY – Who Can Access</vt:lpstr>
      <vt:lpstr>How to Apply for ABSTUDY</vt:lpstr>
      <vt:lpstr>Your Child’s Entitlements - Fees</vt:lpstr>
      <vt:lpstr>Your Child’s Entitlements - Travel</vt:lpstr>
      <vt:lpstr>Your Child’s Entitlements - Travel</vt:lpstr>
      <vt:lpstr>Your Child’s Entitlements - Travel</vt:lpstr>
      <vt:lpstr>Whenever family members are in Perth ask them to visit the school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Katelyn Stubberfield</dc:creator>
  <cp:lastModifiedBy>Katelyn Stubberfield</cp:lastModifiedBy>
  <cp:revision>15</cp:revision>
  <dcterms:created xsi:type="dcterms:W3CDTF">2020-05-12T01:37:52Z</dcterms:created>
  <dcterms:modified xsi:type="dcterms:W3CDTF">2020-07-14T01:30:08Z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0x0101000FFACB2C51979E48B62F2CEE08D3C62B</vt:lpwstr>
  </property>
</Properties>
</file>